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3" r:id="rId8"/>
    <p:sldId id="268" r:id="rId9"/>
    <p:sldId id="264" r:id="rId10"/>
    <p:sldId id="266" r:id="rId11"/>
    <p:sldId id="267" r:id="rId12"/>
    <p:sldId id="271" r:id="rId13"/>
    <p:sldId id="280" r:id="rId14"/>
    <p:sldId id="272" r:id="rId15"/>
    <p:sldId id="273" r:id="rId16"/>
    <p:sldId id="274" r:id="rId17"/>
    <p:sldId id="275" r:id="rId18"/>
    <p:sldId id="276" r:id="rId19"/>
    <p:sldId id="277" r:id="rId20"/>
    <p:sldId id="279" r:id="rId21"/>
    <p:sldId id="278" r:id="rId22"/>
    <p:sldId id="281" r:id="rId23"/>
    <p:sldId id="282" r:id="rId24"/>
    <p:sldId id="283" r:id="rId25"/>
    <p:sldId id="291" r:id="rId26"/>
    <p:sldId id="292" r:id="rId27"/>
    <p:sldId id="293" r:id="rId28"/>
    <p:sldId id="294" r:id="rId29"/>
    <p:sldId id="295" r:id="rId30"/>
    <p:sldId id="284" r:id="rId31"/>
    <p:sldId id="285" r:id="rId32"/>
    <p:sldId id="286" r:id="rId33"/>
    <p:sldId id="288"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10" r:id="rId48"/>
    <p:sldId id="309" r:id="rId49"/>
    <p:sldId id="287" r:id="rId50"/>
    <p:sldId id="289"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6" r:id="rId64"/>
    <p:sldId id="325" r:id="rId65"/>
    <p:sldId id="327" r:id="rId66"/>
    <p:sldId id="262" r:id="rId67"/>
    <p:sldId id="328" r:id="rId68"/>
    <p:sldId id="26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B744"/>
    <a:srgbClr val="F6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02" autoAdjust="0"/>
    <p:restoredTop sz="94660"/>
  </p:normalViewPr>
  <p:slideViewPr>
    <p:cSldViewPr snapToGrid="0">
      <p:cViewPr>
        <p:scale>
          <a:sx n="66" d="100"/>
          <a:sy n="66" d="100"/>
        </p:scale>
        <p:origin x="-90" y="1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6956-DC76-4221-BC49-9CD2F4ADFE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1A05E3-1373-4D03-BECA-0C5A61EE2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0FDC91-4B05-4D64-BE79-11745257325F}"/>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5" name="Footer Placeholder 4">
            <a:extLst>
              <a:ext uri="{FF2B5EF4-FFF2-40B4-BE49-F238E27FC236}">
                <a16:creationId xmlns:a16="http://schemas.microsoft.com/office/drawing/2014/main" id="{FB0D9754-80BB-4D85-82E6-93FB91CE6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F0188-102F-4E30-A86B-560CDBC3E1B1}"/>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3077395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61AF-DBE4-4596-B170-D5341F61A1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59C3-5E3A-4012-B386-3E206BA3E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7C04A-0EE2-4B4E-A072-B140053D3EDA}"/>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5" name="Footer Placeholder 4">
            <a:extLst>
              <a:ext uri="{FF2B5EF4-FFF2-40B4-BE49-F238E27FC236}">
                <a16:creationId xmlns:a16="http://schemas.microsoft.com/office/drawing/2014/main" id="{F3BAB14D-36E6-4C92-B7AF-3F17E5B9F1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803AC-5FA1-4C85-96A6-AE41AD427880}"/>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559173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D9C9ED-86B5-4CEE-A400-17258EA859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9719CE-9154-4081-BFB0-B65293A297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558D1-63DE-412B-9562-F14263271BFF}"/>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5" name="Footer Placeholder 4">
            <a:extLst>
              <a:ext uri="{FF2B5EF4-FFF2-40B4-BE49-F238E27FC236}">
                <a16:creationId xmlns:a16="http://schemas.microsoft.com/office/drawing/2014/main" id="{25B8D8F4-F2B2-436B-8DE6-A26F7DE54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228B2-153A-4487-BD4F-C0D9DEFE7E94}"/>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3396522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400C-643D-4287-900A-71BD43FD96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D015B-B743-4B9D-8C83-86E8BE4C84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18B09-5F88-419C-99F0-F4F10EC17BB0}"/>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5" name="Footer Placeholder 4">
            <a:extLst>
              <a:ext uri="{FF2B5EF4-FFF2-40B4-BE49-F238E27FC236}">
                <a16:creationId xmlns:a16="http://schemas.microsoft.com/office/drawing/2014/main" id="{FFA179A7-41EA-4FC9-B2B6-711DED7FF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CF837-34AD-48B1-8250-01E6CF145BEC}"/>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3083365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83F6-4FCB-4E32-BBC2-E03516EFB9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77C4EF-146B-41C9-A010-980CB945D0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5760B-6F9A-438E-B800-6D7D2A61F05C}"/>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5" name="Footer Placeholder 4">
            <a:extLst>
              <a:ext uri="{FF2B5EF4-FFF2-40B4-BE49-F238E27FC236}">
                <a16:creationId xmlns:a16="http://schemas.microsoft.com/office/drawing/2014/main" id="{ED8E6ED1-07DA-468E-A39A-FACA449F6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FEA46-C04F-4743-8000-967A08F24EDC}"/>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582171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FE8E-5DCB-4C0E-B3A1-5F43BCC528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B0AD2-6899-445C-9F01-1B6CE0EACC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B8818B-322D-4541-89B5-1A8041DAE6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0C0407-6D6E-44C5-91EF-AE0BB99BD6C5}"/>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6" name="Footer Placeholder 5">
            <a:extLst>
              <a:ext uri="{FF2B5EF4-FFF2-40B4-BE49-F238E27FC236}">
                <a16:creationId xmlns:a16="http://schemas.microsoft.com/office/drawing/2014/main" id="{1E6ADEF2-4FC2-4321-9378-A4BA89190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2D992-32AF-4FF7-93F8-F85CA5344701}"/>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3334265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B1624-56D6-40BD-AB8D-7196D49148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C9B97-AB67-40F6-8A0C-59D1D2FB55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C68D81-F5ED-49C2-A1CB-310D76FDA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E832BE-CE38-4B43-B6B3-09B49A5C33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D36ABA-3847-40FE-B6BE-38953638C4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5EB54-C73F-4204-8BD0-F4E1022B5521}"/>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8" name="Footer Placeholder 7">
            <a:extLst>
              <a:ext uri="{FF2B5EF4-FFF2-40B4-BE49-F238E27FC236}">
                <a16:creationId xmlns:a16="http://schemas.microsoft.com/office/drawing/2014/main" id="{94BFC31D-A000-4FF9-92B6-ABE3B9AC6B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517928-6E1F-4621-A153-43E3BA391243}"/>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3209319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6D28-A389-4BE7-A4DA-FD19B664F8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FE7BBB-3A65-4960-A4D2-3F0BB5EF1A11}"/>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4" name="Footer Placeholder 3">
            <a:extLst>
              <a:ext uri="{FF2B5EF4-FFF2-40B4-BE49-F238E27FC236}">
                <a16:creationId xmlns:a16="http://schemas.microsoft.com/office/drawing/2014/main" id="{BBAC4F5E-6C97-4EAA-9C5D-4D7A7C377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31B75D-A329-40B6-A3DF-5092B96E61FC}"/>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1799916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5192BF-D296-4F28-8BE3-515395581FF8}"/>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3" name="Footer Placeholder 2">
            <a:extLst>
              <a:ext uri="{FF2B5EF4-FFF2-40B4-BE49-F238E27FC236}">
                <a16:creationId xmlns:a16="http://schemas.microsoft.com/office/drawing/2014/main" id="{7AD4AE01-315B-4435-BE9E-F1F48EEC77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B43739-0D98-407E-89A6-8D9F7F624729}"/>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2969353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7C85-1AD8-4C87-A8A8-5CA334FE93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2E50D7-FC0F-470F-86F8-CB39F7B06A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AFC3A7-735F-4219-BA9B-785D76DFC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E2926E-3DF4-4EBB-8B93-C48DB26F40BC}"/>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6" name="Footer Placeholder 5">
            <a:extLst>
              <a:ext uri="{FF2B5EF4-FFF2-40B4-BE49-F238E27FC236}">
                <a16:creationId xmlns:a16="http://schemas.microsoft.com/office/drawing/2014/main" id="{924E17CF-743B-40CC-8ED2-34A7C116F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A67DC-A615-4E53-867D-1548CEAA83E9}"/>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2140962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5091-D5F0-47B2-BD1C-8F82F7438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4B5D45-00D5-4CC7-83B5-6C31A0C728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AD7219-1FD3-4F73-99EF-6C9080872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AA87D-5C5A-433E-B674-8E633016264A}"/>
              </a:ext>
            </a:extLst>
          </p:cNvPr>
          <p:cNvSpPr>
            <a:spLocks noGrp="1"/>
          </p:cNvSpPr>
          <p:nvPr>
            <p:ph type="dt" sz="half" idx="10"/>
          </p:nvPr>
        </p:nvSpPr>
        <p:spPr/>
        <p:txBody>
          <a:bodyPr/>
          <a:lstStyle/>
          <a:p>
            <a:fld id="{D6AD5700-1C59-4BDC-B112-EF724F77EA2C}" type="datetimeFigureOut">
              <a:rPr lang="en-US" smtClean="0"/>
              <a:t>9/17/2019</a:t>
            </a:fld>
            <a:endParaRPr lang="en-US"/>
          </a:p>
        </p:txBody>
      </p:sp>
      <p:sp>
        <p:nvSpPr>
          <p:cNvPr id="6" name="Footer Placeholder 5">
            <a:extLst>
              <a:ext uri="{FF2B5EF4-FFF2-40B4-BE49-F238E27FC236}">
                <a16:creationId xmlns:a16="http://schemas.microsoft.com/office/drawing/2014/main" id="{F068ACF9-23CF-476D-B84F-7748AB883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79759D-72D1-45FB-82EC-AC4880C6EF76}"/>
              </a:ext>
            </a:extLst>
          </p:cNvPr>
          <p:cNvSpPr>
            <a:spLocks noGrp="1"/>
          </p:cNvSpPr>
          <p:nvPr>
            <p:ph type="sldNum" sz="quarter" idx="12"/>
          </p:nvPr>
        </p:nvSpPr>
        <p:spPr/>
        <p:txBody>
          <a:bodyPr/>
          <a:lstStyle/>
          <a:p>
            <a:fld id="{994AA0B2-634B-4C4E-BF67-307E67A67ACB}" type="slidenum">
              <a:rPr lang="en-US" smtClean="0"/>
              <a:t>‹#›</a:t>
            </a:fld>
            <a:endParaRPr lang="en-US"/>
          </a:p>
        </p:txBody>
      </p:sp>
    </p:spTree>
    <p:extLst>
      <p:ext uri="{BB962C8B-B14F-4D97-AF65-F5344CB8AC3E}">
        <p14:creationId xmlns:p14="http://schemas.microsoft.com/office/powerpoint/2010/main" val="4125716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EB1373-517A-42BE-A783-D6D3595E9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1AFDD-15B3-4054-8263-DA09790C30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F2A6B-C92F-400E-A969-535DB5F1DE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D5700-1C59-4BDC-B112-EF724F77EA2C}" type="datetimeFigureOut">
              <a:rPr lang="en-US" smtClean="0"/>
              <a:t>9/17/2019</a:t>
            </a:fld>
            <a:endParaRPr lang="en-US"/>
          </a:p>
        </p:txBody>
      </p:sp>
      <p:sp>
        <p:nvSpPr>
          <p:cNvPr id="5" name="Footer Placeholder 4">
            <a:extLst>
              <a:ext uri="{FF2B5EF4-FFF2-40B4-BE49-F238E27FC236}">
                <a16:creationId xmlns:a16="http://schemas.microsoft.com/office/drawing/2014/main" id="{8B471F69-D302-4E49-A9CD-D68C7487E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BC7F62-1DF3-4472-9640-31EF2ACEBC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AA0B2-634B-4C4E-BF67-307E67A67ACB}" type="slidenum">
              <a:rPr lang="en-US" smtClean="0"/>
              <a:t>‹#›</a:t>
            </a:fld>
            <a:endParaRPr lang="en-US"/>
          </a:p>
        </p:txBody>
      </p:sp>
    </p:spTree>
    <p:extLst>
      <p:ext uri="{BB962C8B-B14F-4D97-AF65-F5344CB8AC3E}">
        <p14:creationId xmlns:p14="http://schemas.microsoft.com/office/powerpoint/2010/main" val="2662190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oracle.com/technetwork/java/javase/downloads/jdk8-downloads-2133151.html"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maven.apache.org/download.cgi"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ocs.docker.com/docker-for-windows/install/" TargetMode="Externa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forwindows.org/"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ithub.com/vpetrou/spring-boot-soap-w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localhost:8080/soapws/contacts.wsdl"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soapui.org/downloads/soapui.html"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34" Type="http://schemas.openxmlformats.org/officeDocument/2006/relationships/image" Target="../media/image4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docs.groovy-lang.org/latest/html/api/groovy/util/GroovyScriptEngine.html" TargetMode="External"/><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groovy-lang.org/download.html"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github.com/vpetrou/srv-tests-soapui"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www.linkedin.com/in/vasilis-petrou-09a785a3/" TargetMode="External"/><Relationship Id="rId2" Type="http://schemas.openxmlformats.org/officeDocument/2006/relationships/hyperlink" Target="https://github.com/vpetrou" TargetMode="External"/><Relationship Id="rId1" Type="http://schemas.openxmlformats.org/officeDocument/2006/relationships/slideLayout" Target="../slideLayouts/slideLayout1.xml"/><Relationship Id="rId5" Type="http://schemas.openxmlformats.org/officeDocument/2006/relationships/hyperlink" Target="mailto:petrou82@gmail.com" TargetMode="External"/><Relationship Id="rId4" Type="http://schemas.openxmlformats.org/officeDocument/2006/relationships/hyperlink" Target="mailto:Vasilios.petrou@intrasoft-intl.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E39CAC-4EA5-4D68-B443-159E394FC392}"/>
              </a:ext>
            </a:extLst>
          </p:cNvPr>
          <p:cNvSpPr/>
          <p:nvPr/>
        </p:nvSpPr>
        <p:spPr>
          <a:xfrm>
            <a:off x="1" y="5685715"/>
            <a:ext cx="12192000" cy="11722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1">
            <a:extLst>
              <a:ext uri="{FF2B5EF4-FFF2-40B4-BE49-F238E27FC236}">
                <a16:creationId xmlns:a16="http://schemas.microsoft.com/office/drawing/2014/main" id="{28B2C695-2EE5-492C-967D-328B4E0DEF42}"/>
              </a:ext>
            </a:extLst>
          </p:cNvPr>
          <p:cNvSpPr txBox="1">
            <a:spLocks/>
          </p:cNvSpPr>
          <p:nvPr/>
        </p:nvSpPr>
        <p:spPr>
          <a:xfrm>
            <a:off x="3020436" y="5962146"/>
            <a:ext cx="6151124" cy="43865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latin typeface="+mj-lt"/>
              </a:rPr>
              <a:t>Vasilis PETROU | Test Automation Lead</a:t>
            </a:r>
          </a:p>
          <a:p>
            <a:pPr algn="r"/>
            <a:endParaRPr lang="en-US" dirty="0">
              <a:solidFill>
                <a:schemeClr val="bg1"/>
              </a:solidFill>
              <a:latin typeface="+mj-lt"/>
            </a:endParaRPr>
          </a:p>
        </p:txBody>
      </p:sp>
      <p:sp>
        <p:nvSpPr>
          <p:cNvPr id="8" name="Rectangle 7">
            <a:extLst>
              <a:ext uri="{FF2B5EF4-FFF2-40B4-BE49-F238E27FC236}">
                <a16:creationId xmlns:a16="http://schemas.microsoft.com/office/drawing/2014/main" id="{F7CAD6ED-7871-4B19-851C-66B916731ECE}"/>
              </a:ext>
            </a:extLst>
          </p:cNvPr>
          <p:cNvSpPr/>
          <p:nvPr/>
        </p:nvSpPr>
        <p:spPr>
          <a:xfrm>
            <a:off x="3113869" y="945497"/>
            <a:ext cx="5964259" cy="1482970"/>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Testing Web Services </a:t>
            </a:r>
          </a:p>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with an Object-Oriented way</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ÎÏÎ¿ÏÎ­Î»ÎµÏÎ¼Î± ÎµÎ¹ÎºÏÎ½Î±Ï Î³Î¹Î± web services">
            <a:extLst>
              <a:ext uri="{FF2B5EF4-FFF2-40B4-BE49-F238E27FC236}">
                <a16:creationId xmlns:a16="http://schemas.microsoft.com/office/drawing/2014/main" id="{75436E21-49C1-4C40-95D4-C06502B4F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341" y="2889521"/>
            <a:ext cx="3099834" cy="219824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987F7DF2-95BB-484D-B7C9-6B300B7BFA54}"/>
              </a:ext>
            </a:extLst>
          </p:cNvPr>
          <p:cNvSpPr/>
          <p:nvPr/>
        </p:nvSpPr>
        <p:spPr>
          <a:xfrm>
            <a:off x="7256832" y="3580917"/>
            <a:ext cx="632300" cy="601977"/>
          </a:xfrm>
          <a:prstGeom prst="ellipse">
            <a:avLst/>
          </a:prstGeom>
          <a:solidFill>
            <a:srgbClr val="F6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ÎÏÎ¿ÏÎ­Î»ÎµÏÎ¼Î± ÎµÎ¹ÎºÏÎ½Î±Ï Î³Î¹Î± object oriented programming icon">
            <a:extLst>
              <a:ext uri="{FF2B5EF4-FFF2-40B4-BE49-F238E27FC236}">
                <a16:creationId xmlns:a16="http://schemas.microsoft.com/office/drawing/2014/main" id="{B6BC056B-22AB-4A63-8315-85B192366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136" y="3302845"/>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Î£ÏÎµÏÎ¹ÎºÎ® ÎµÎ¹ÎºÏÎ½Î±">
            <a:extLst>
              <a:ext uri="{FF2B5EF4-FFF2-40B4-BE49-F238E27FC236}">
                <a16:creationId xmlns:a16="http://schemas.microsoft.com/office/drawing/2014/main" id="{44DF0FAE-CA42-41D7-BBE3-58412F568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417" y="3540524"/>
            <a:ext cx="741129" cy="741129"/>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
            <a:extLst>
              <a:ext uri="{FF2B5EF4-FFF2-40B4-BE49-F238E27FC236}">
                <a16:creationId xmlns:a16="http://schemas.microsoft.com/office/drawing/2014/main" id="{22934552-F2B2-469A-8A81-349AEE42E052}"/>
              </a:ext>
            </a:extLst>
          </p:cNvPr>
          <p:cNvSpPr txBox="1">
            <a:spLocks/>
          </p:cNvSpPr>
          <p:nvPr/>
        </p:nvSpPr>
        <p:spPr>
          <a:xfrm>
            <a:off x="3020436" y="6301158"/>
            <a:ext cx="6151124" cy="51296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6"/>
                </a:solidFill>
                <a:latin typeface="+mj-lt"/>
              </a:rPr>
              <a:t>2019 SEETEST Conference Bucharest</a:t>
            </a:r>
            <a:endParaRPr lang="en-US" sz="1100" b="1" dirty="0">
              <a:solidFill>
                <a:schemeClr val="accent6"/>
              </a:solidFill>
              <a:latin typeface="+mj-lt"/>
            </a:endParaRPr>
          </a:p>
        </p:txBody>
      </p:sp>
    </p:spTree>
    <p:extLst>
      <p:ext uri="{BB962C8B-B14F-4D97-AF65-F5344CB8AC3E}">
        <p14:creationId xmlns:p14="http://schemas.microsoft.com/office/powerpoint/2010/main" val="3214339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65ED185-C8C2-453C-972B-AD13F1A9CD4E}"/>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0E038F5C-D7EE-4C85-B091-B5770C6217FA}"/>
              </a:ext>
            </a:extLst>
          </p:cNvPr>
          <p:cNvSpPr/>
          <p:nvPr/>
        </p:nvSpPr>
        <p:spPr>
          <a:xfrm>
            <a:off x="2044935" y="389376"/>
            <a:ext cx="8102121"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what are the SOAP Web Services?</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9A5BDA4-627C-4EB2-A0F0-C5C5076168AA}"/>
              </a:ext>
            </a:extLst>
          </p:cNvPr>
          <p:cNvPicPr>
            <a:picLocks noChangeAspect="1"/>
          </p:cNvPicPr>
          <p:nvPr/>
        </p:nvPicPr>
        <p:blipFill>
          <a:blip r:embed="rId2"/>
          <a:stretch>
            <a:fillRect/>
          </a:stretch>
        </p:blipFill>
        <p:spPr>
          <a:xfrm>
            <a:off x="4864030" y="3084527"/>
            <a:ext cx="5849166" cy="3057952"/>
          </a:xfrm>
          <a:prstGeom prst="rect">
            <a:avLst/>
          </a:prstGeom>
        </p:spPr>
      </p:pic>
      <p:pic>
        <p:nvPicPr>
          <p:cNvPr id="8" name="Picture 7">
            <a:extLst>
              <a:ext uri="{FF2B5EF4-FFF2-40B4-BE49-F238E27FC236}">
                <a16:creationId xmlns:a16="http://schemas.microsoft.com/office/drawing/2014/main" id="{18FFBBA7-B97E-4048-95A0-9624A78AC6D9}"/>
              </a:ext>
            </a:extLst>
          </p:cNvPr>
          <p:cNvPicPr>
            <a:picLocks noChangeAspect="1"/>
          </p:cNvPicPr>
          <p:nvPr/>
        </p:nvPicPr>
        <p:blipFill>
          <a:blip r:embed="rId3"/>
          <a:stretch>
            <a:fillRect/>
          </a:stretch>
        </p:blipFill>
        <p:spPr>
          <a:xfrm>
            <a:off x="1981348" y="3165649"/>
            <a:ext cx="1971950" cy="2896004"/>
          </a:xfrm>
          <a:prstGeom prst="rect">
            <a:avLst/>
          </a:prstGeom>
        </p:spPr>
      </p:pic>
      <p:sp>
        <p:nvSpPr>
          <p:cNvPr id="9" name="Content Placeholder 2">
            <a:extLst>
              <a:ext uri="{FF2B5EF4-FFF2-40B4-BE49-F238E27FC236}">
                <a16:creationId xmlns:a16="http://schemas.microsoft.com/office/drawing/2014/main" id="{BC18BD2D-FE7F-4E7A-B723-422594246A49}"/>
              </a:ext>
            </a:extLst>
          </p:cNvPr>
          <p:cNvSpPr txBox="1">
            <a:spLocks/>
          </p:cNvSpPr>
          <p:nvPr/>
        </p:nvSpPr>
        <p:spPr>
          <a:xfrm>
            <a:off x="675629" y="1553138"/>
            <a:ext cx="10840734" cy="108936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latin typeface="+mj-lt"/>
              </a:rPr>
              <a:t>Simple Object Access Protocol </a:t>
            </a:r>
            <a:r>
              <a:rPr lang="en-US" dirty="0">
                <a:latin typeface="+mj-lt"/>
              </a:rPr>
              <a:t>(SOAP) is an XML-based protocol. </a:t>
            </a:r>
          </a:p>
          <a:p>
            <a:pPr marL="0" indent="0" algn="ctr">
              <a:buNone/>
            </a:pPr>
            <a:r>
              <a:rPr lang="en-US" dirty="0">
                <a:latin typeface="+mj-lt"/>
              </a:rPr>
              <a:t>the </a:t>
            </a:r>
            <a:r>
              <a:rPr lang="en-US" b="1" dirty="0">
                <a:latin typeface="+mj-lt"/>
              </a:rPr>
              <a:t>biggest advantage </a:t>
            </a:r>
            <a:r>
              <a:rPr lang="en-US" dirty="0">
                <a:latin typeface="+mj-lt"/>
              </a:rPr>
              <a:t>of using the SOAP Web Service is its own </a:t>
            </a:r>
            <a:r>
              <a:rPr lang="en-US" b="1" dirty="0">
                <a:latin typeface="+mj-lt"/>
              </a:rPr>
              <a:t>security</a:t>
            </a:r>
            <a:r>
              <a:rPr lang="en-US" dirty="0">
                <a:latin typeface="+mj-lt"/>
              </a:rPr>
              <a:t>.</a:t>
            </a:r>
          </a:p>
          <a:p>
            <a:pPr marL="0" indent="0" algn="ctr">
              <a:buNone/>
            </a:pPr>
            <a:r>
              <a:rPr lang="en-US" dirty="0">
                <a:latin typeface="+mj-lt"/>
              </a:rPr>
              <a:t>SOAP provides an </a:t>
            </a:r>
            <a:r>
              <a:rPr lang="en-US" b="1" dirty="0">
                <a:latin typeface="+mj-lt"/>
              </a:rPr>
              <a:t>envelope</a:t>
            </a:r>
            <a:r>
              <a:rPr lang="en-US" dirty="0">
                <a:latin typeface="+mj-lt"/>
              </a:rPr>
              <a:t> to send a web services messages over the Internet, using the </a:t>
            </a:r>
            <a:r>
              <a:rPr lang="en-US" b="1" dirty="0">
                <a:latin typeface="+mj-lt"/>
              </a:rPr>
              <a:t>HTTP</a:t>
            </a:r>
            <a:r>
              <a:rPr lang="en-US" dirty="0">
                <a:latin typeface="+mj-lt"/>
              </a:rPr>
              <a:t> </a:t>
            </a:r>
            <a:r>
              <a:rPr lang="en-US" b="1" dirty="0">
                <a:latin typeface="+mj-lt"/>
              </a:rPr>
              <a:t>protocol</a:t>
            </a:r>
            <a:r>
              <a:rPr lang="en-US" dirty="0">
                <a:latin typeface="+mj-lt"/>
              </a:rPr>
              <a:t>.</a:t>
            </a:r>
            <a:endParaRPr lang="en-US" sz="2400" b="1" dirty="0">
              <a:latin typeface="+mj-lt"/>
            </a:endParaRPr>
          </a:p>
        </p:txBody>
      </p:sp>
    </p:spTree>
    <p:extLst>
      <p:ext uri="{BB962C8B-B14F-4D97-AF65-F5344CB8AC3E}">
        <p14:creationId xmlns:p14="http://schemas.microsoft.com/office/powerpoint/2010/main" val="237513491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1DD491-4CB0-45D4-A6A9-1BFF3D54308F}"/>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E62A22F6-0C13-4100-AE9D-62924B4D269F}"/>
              </a:ext>
            </a:extLst>
          </p:cNvPr>
          <p:cNvSpPr/>
          <p:nvPr/>
        </p:nvSpPr>
        <p:spPr>
          <a:xfrm>
            <a:off x="2044935" y="408831"/>
            <a:ext cx="8102121"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what are the REST Web Services?</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FFA6CE63-0078-4D9B-BD05-0A2BDC5065B1}"/>
              </a:ext>
            </a:extLst>
          </p:cNvPr>
          <p:cNvSpPr txBox="1">
            <a:spLocks/>
          </p:cNvSpPr>
          <p:nvPr/>
        </p:nvSpPr>
        <p:spPr>
          <a:xfrm>
            <a:off x="675629" y="1553138"/>
            <a:ext cx="10840734" cy="108936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latin typeface="+mj-lt"/>
              </a:rPr>
              <a:t>Representational State Transfer </a:t>
            </a:r>
            <a:r>
              <a:rPr lang="en-US" dirty="0">
                <a:latin typeface="+mj-lt"/>
              </a:rPr>
              <a:t>(REST) is a style of software architecture </a:t>
            </a:r>
          </a:p>
          <a:p>
            <a:pPr marL="0" indent="0" algn="ctr">
              <a:buNone/>
            </a:pPr>
            <a:r>
              <a:rPr lang="en-US" dirty="0">
                <a:latin typeface="+mj-lt"/>
              </a:rPr>
              <a:t>for creating web services using predefined operations GET POST PUT DELETE.</a:t>
            </a:r>
            <a:endParaRPr lang="en-US" sz="2400" b="1" dirty="0">
              <a:latin typeface="+mj-lt"/>
            </a:endParaRPr>
          </a:p>
        </p:txBody>
      </p:sp>
      <p:pic>
        <p:nvPicPr>
          <p:cNvPr id="8" name="Picture 7">
            <a:extLst>
              <a:ext uri="{FF2B5EF4-FFF2-40B4-BE49-F238E27FC236}">
                <a16:creationId xmlns:a16="http://schemas.microsoft.com/office/drawing/2014/main" id="{6D7B43BA-9017-485F-95C5-6F8FF73517EB}"/>
              </a:ext>
            </a:extLst>
          </p:cNvPr>
          <p:cNvPicPr>
            <a:picLocks noChangeAspect="1"/>
          </p:cNvPicPr>
          <p:nvPr/>
        </p:nvPicPr>
        <p:blipFill>
          <a:blip r:embed="rId2"/>
          <a:stretch>
            <a:fillRect/>
          </a:stretch>
        </p:blipFill>
        <p:spPr>
          <a:xfrm>
            <a:off x="3528650" y="2915256"/>
            <a:ext cx="5134692" cy="2934109"/>
          </a:xfrm>
          <a:prstGeom prst="rect">
            <a:avLst/>
          </a:prstGeom>
        </p:spPr>
      </p:pic>
    </p:spTree>
    <p:extLst>
      <p:ext uri="{BB962C8B-B14F-4D97-AF65-F5344CB8AC3E}">
        <p14:creationId xmlns:p14="http://schemas.microsoft.com/office/powerpoint/2010/main" val="2850160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0F6ED9-B6BD-4FD8-82C0-D990B4DE59CE}"/>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333755" y="1202660"/>
            <a:ext cx="9524490" cy="721736"/>
          </a:xfrm>
          <a:prstGeom prst="rect">
            <a:avLst/>
          </a:prstGeom>
        </p:spPr>
        <p:txBody>
          <a:bodyPr wrap="square">
            <a:spAutoFit/>
          </a:bodyPr>
          <a:lstStyle/>
          <a:p>
            <a:pPr algn="ctr">
              <a:lnSpc>
                <a:spcPct val="107000"/>
              </a:lnSpc>
              <a:spcAft>
                <a:spcPts val="800"/>
              </a:spcAft>
            </a:pPr>
            <a:r>
              <a:rPr lang="en-US" sz="40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let’s start </a:t>
            </a: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practice</a:t>
            </a:r>
            <a:r>
              <a:rPr lang="en-US" sz="40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p>
        </p:txBody>
      </p:sp>
      <p:pic>
        <p:nvPicPr>
          <p:cNvPr id="3076" name="Picture 4" descr="Î£ÏÎµÏÎ¹ÎºÎ® ÎµÎ¹ÎºÏÎ½Î±">
            <a:extLst>
              <a:ext uri="{FF2B5EF4-FFF2-40B4-BE49-F238E27FC236}">
                <a16:creationId xmlns:a16="http://schemas.microsoft.com/office/drawing/2014/main" id="{B7ECBD0E-14CC-44BC-829F-02C2984B918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438400"/>
            <a:ext cx="4762500" cy="1981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4EBB33B-F3F6-4795-8562-CC211B09BABF}"/>
              </a:ext>
            </a:extLst>
          </p:cNvPr>
          <p:cNvSpPr/>
          <p:nvPr/>
        </p:nvSpPr>
        <p:spPr>
          <a:xfrm>
            <a:off x="1333755" y="4933604"/>
            <a:ext cx="9524490" cy="721736"/>
          </a:xfrm>
          <a:prstGeom prst="rect">
            <a:avLst/>
          </a:prstGeom>
        </p:spPr>
        <p:txBody>
          <a:bodyPr wrap="square">
            <a:spAutoFit/>
          </a:bodyPr>
          <a:lstStyle/>
          <a:p>
            <a:pPr algn="ctr">
              <a:lnSpc>
                <a:spcPct val="107000"/>
              </a:lnSpc>
              <a:spcAft>
                <a:spcPts val="800"/>
              </a:spcAft>
            </a:pPr>
            <a:r>
              <a:rPr lang="en-US" sz="40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to automate </a:t>
            </a: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web service tests</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9506858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98664E-5CE6-4F38-8D31-92FEE09B6911}"/>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333755" y="953279"/>
            <a:ext cx="9524490" cy="721736"/>
          </a:xfrm>
          <a:prstGeom prst="rect">
            <a:avLst/>
          </a:prstGeom>
        </p:spPr>
        <p:txBody>
          <a:bodyPr wrap="square">
            <a:spAutoFit/>
          </a:bodyPr>
          <a:lstStyle/>
          <a:p>
            <a:pPr algn="ctr">
              <a:lnSpc>
                <a:spcPct val="107000"/>
              </a:lnSpc>
              <a:spcAft>
                <a:spcPts val="800"/>
              </a:spcAft>
            </a:pPr>
            <a:r>
              <a:rPr lang="en-US" sz="40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but first, what do we need?</a:t>
            </a:r>
            <a:endParaRPr lang="en-US" sz="4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DC1FA4CA-72A7-44BE-854C-4C13E09F91EB}"/>
              </a:ext>
            </a:extLst>
          </p:cNvPr>
          <p:cNvSpPr/>
          <p:nvPr/>
        </p:nvSpPr>
        <p:spPr>
          <a:xfrm>
            <a:off x="1333755" y="4635082"/>
            <a:ext cx="9524490" cy="721736"/>
          </a:xfrm>
          <a:prstGeom prst="rect">
            <a:avLst/>
          </a:prstGeom>
        </p:spPr>
        <p:txBody>
          <a:bodyPr wrap="square">
            <a:spAutoFit/>
          </a:bodyPr>
          <a:lstStyle/>
          <a:p>
            <a:pPr algn="ctr">
              <a:lnSpc>
                <a:spcPct val="107000"/>
              </a:lnSpc>
              <a:spcAft>
                <a:spcPts val="800"/>
              </a:spcAft>
            </a:pPr>
            <a:r>
              <a:rPr lang="en-US" sz="40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of course, a </a:t>
            </a: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web service</a:t>
            </a:r>
            <a:endParaRPr lang="en-US" sz="4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2" name="Picture 4" descr="ÎÏÎ¿ÏÎ­Î»ÎµÏÎ¼Î± ÎµÎ¹ÎºÏÎ½Î±Ï Î³Î¹Î± funny gif thinking what nba">
            <a:extLst>
              <a:ext uri="{FF2B5EF4-FFF2-40B4-BE49-F238E27FC236}">
                <a16:creationId xmlns:a16="http://schemas.microsoft.com/office/drawing/2014/main" id="{CBC893A2-83B3-4999-B779-DA6341A6347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79379" y="2019019"/>
            <a:ext cx="4033241" cy="227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0448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F209BD9-E212-41E1-A74E-EAED16A0DB22}"/>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333755" y="2707264"/>
            <a:ext cx="9524490"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prepare</a:t>
            </a:r>
            <a:r>
              <a:rPr lang="en-US" sz="40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 to build a Web Service Application</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1333755" y="1877170"/>
            <a:ext cx="9524490" cy="721736"/>
          </a:xfrm>
          <a:prstGeom prst="rect">
            <a:avLst/>
          </a:prstGeom>
        </p:spPr>
        <p:txBody>
          <a:bodyPr wrap="square">
            <a:spAutoFit/>
          </a:bodyPr>
          <a:lstStyle/>
          <a:p>
            <a:pPr algn="ctr">
              <a:lnSpc>
                <a:spcPct val="107000"/>
              </a:lnSpc>
              <a:spcAft>
                <a:spcPts val="800"/>
              </a:spcAft>
            </a:pPr>
            <a:r>
              <a:rPr lang="en-US" sz="40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40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1</a:t>
            </a:r>
            <a:endParaRPr lang="en-US"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FAB96E9D-B27B-4F02-BC9C-05E290B22F12}"/>
              </a:ext>
            </a:extLst>
          </p:cNvPr>
          <p:cNvSpPr/>
          <p:nvPr/>
        </p:nvSpPr>
        <p:spPr>
          <a:xfrm>
            <a:off x="1333755" y="4234033"/>
            <a:ext cx="9524490" cy="993926"/>
          </a:xfrm>
          <a:prstGeom prst="rect">
            <a:avLst/>
          </a:prstGeom>
        </p:spPr>
        <p:txBody>
          <a:bodyPr wrap="square">
            <a:spAutoFit/>
          </a:bodyPr>
          <a:lstStyle/>
          <a:p>
            <a:pPr algn="ctr">
              <a:lnSpc>
                <a:spcPct val="107000"/>
              </a:lnSpc>
              <a:spcAft>
                <a:spcPts val="800"/>
              </a:spcAft>
            </a:pPr>
            <a:r>
              <a:rPr lang="en-US" sz="28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assuming that we work on a Windows OS machine, next steps should be followed to build an indicative Web Service Application</a:t>
            </a:r>
            <a:endParaRPr lang="en-US" sz="1200" i="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246254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AE9E43B-2E9A-4A76-BE03-ADE69E10A4A7}"/>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798046" y="1986008"/>
            <a:ext cx="3749240" cy="2754280"/>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download and Install </a:t>
            </a: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JAVA 8</a:t>
            </a:r>
          </a:p>
          <a:p>
            <a:pPr>
              <a:lnSpc>
                <a:spcPct val="107000"/>
              </a:lnSpc>
              <a:spcAft>
                <a:spcPts val="800"/>
              </a:spcAft>
            </a:pPr>
            <a:r>
              <a:rPr lang="en-US" sz="2000" dirty="0">
                <a:hlinkClick r:id="rId2"/>
              </a:rPr>
              <a:t>https://www.oracle.com/technetwork/java/javase/downloads/jdk8-downloads-2133151.html</a:t>
            </a:r>
            <a:endPar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1.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repare to build a Web Service Application (1 of 5)</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7C414B0-CDE5-48DB-97C7-62C8903C1D34}"/>
              </a:ext>
            </a:extLst>
          </p:cNvPr>
          <p:cNvPicPr>
            <a:picLocks noChangeAspect="1"/>
          </p:cNvPicPr>
          <p:nvPr/>
        </p:nvPicPr>
        <p:blipFill>
          <a:blip r:embed="rId3"/>
          <a:stretch>
            <a:fillRect/>
          </a:stretch>
        </p:blipFill>
        <p:spPr>
          <a:xfrm>
            <a:off x="5659395" y="1248849"/>
            <a:ext cx="5318370" cy="4360301"/>
          </a:xfrm>
          <a:prstGeom prst="rect">
            <a:avLst/>
          </a:prstGeom>
        </p:spPr>
      </p:pic>
      <p:sp>
        <p:nvSpPr>
          <p:cNvPr id="8" name="Rectangle 7">
            <a:extLst>
              <a:ext uri="{FF2B5EF4-FFF2-40B4-BE49-F238E27FC236}">
                <a16:creationId xmlns:a16="http://schemas.microsoft.com/office/drawing/2014/main" id="{DD0C2944-4F04-48BE-9FFD-33A32DD8AD99}"/>
              </a:ext>
            </a:extLst>
          </p:cNvPr>
          <p:cNvSpPr/>
          <p:nvPr/>
        </p:nvSpPr>
        <p:spPr>
          <a:xfrm>
            <a:off x="798046" y="5745531"/>
            <a:ext cx="6089137" cy="375552"/>
          </a:xfrm>
          <a:prstGeom prst="rect">
            <a:avLst/>
          </a:prstGeom>
        </p:spPr>
        <p:txBody>
          <a:bodyPr wrap="square">
            <a:spAutoFit/>
          </a:bodyPr>
          <a:lstStyle/>
          <a:p>
            <a:pPr>
              <a:lnSpc>
                <a:spcPct val="107000"/>
              </a:lnSpc>
              <a:spcAft>
                <a:spcPts val="800"/>
              </a:spcAft>
            </a:pPr>
            <a:r>
              <a:rPr lang="en-US"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don’t forget to set JAVA_HOME environment variable</a:t>
            </a:r>
          </a:p>
        </p:txBody>
      </p:sp>
    </p:spTree>
    <p:extLst>
      <p:ext uri="{BB962C8B-B14F-4D97-AF65-F5344CB8AC3E}">
        <p14:creationId xmlns:p14="http://schemas.microsoft.com/office/powerpoint/2010/main" val="23233048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FA4453-8553-488B-B822-2BB6BBE7ED28}"/>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798046" y="1986008"/>
            <a:ext cx="3749240" cy="2024529"/>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download and Install </a:t>
            </a: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Maven</a:t>
            </a:r>
          </a:p>
          <a:p>
            <a:pPr>
              <a:lnSpc>
                <a:spcPct val="107000"/>
              </a:lnSpc>
              <a:spcAft>
                <a:spcPts val="800"/>
              </a:spcAft>
            </a:pPr>
            <a:r>
              <a:rPr lang="en-US" sz="2000" dirty="0">
                <a:hlinkClick r:id="rId2"/>
              </a:rPr>
              <a:t>http://maven.apache.org/download.cgi</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C93A74E-C532-4A90-AB8E-297D8328FBFB}"/>
              </a:ext>
            </a:extLst>
          </p:cNvPr>
          <p:cNvPicPr>
            <a:picLocks noChangeAspect="1"/>
          </p:cNvPicPr>
          <p:nvPr/>
        </p:nvPicPr>
        <p:blipFill>
          <a:blip r:embed="rId3"/>
          <a:stretch>
            <a:fillRect/>
          </a:stretch>
        </p:blipFill>
        <p:spPr>
          <a:xfrm>
            <a:off x="6096000" y="1032989"/>
            <a:ext cx="4540822" cy="4660317"/>
          </a:xfrm>
          <a:prstGeom prst="rect">
            <a:avLst/>
          </a:prstGeom>
        </p:spPr>
      </p:pic>
      <p:sp>
        <p:nvSpPr>
          <p:cNvPr id="9" name="Rectangle 8">
            <a:extLst>
              <a:ext uri="{FF2B5EF4-FFF2-40B4-BE49-F238E27FC236}">
                <a16:creationId xmlns:a16="http://schemas.microsoft.com/office/drawing/2014/main" id="{0349B63D-B2BF-4C18-99BD-9795D313F9DB}"/>
              </a:ext>
            </a:extLst>
          </p:cNvPr>
          <p:cNvSpPr/>
          <p:nvPr/>
        </p:nvSpPr>
        <p:spPr>
          <a:xfrm>
            <a:off x="798046" y="5745531"/>
            <a:ext cx="6089137" cy="375552"/>
          </a:xfrm>
          <a:prstGeom prst="rect">
            <a:avLst/>
          </a:prstGeom>
        </p:spPr>
        <p:txBody>
          <a:bodyPr wrap="square">
            <a:spAutoFit/>
          </a:bodyPr>
          <a:lstStyle/>
          <a:p>
            <a:pPr>
              <a:lnSpc>
                <a:spcPct val="107000"/>
              </a:lnSpc>
              <a:spcAft>
                <a:spcPts val="800"/>
              </a:spcAft>
            </a:pPr>
            <a:r>
              <a:rPr lang="en-US"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don’t forget to set MAVEN_HOME environment variable</a:t>
            </a:r>
          </a:p>
        </p:txBody>
      </p:sp>
      <p:sp>
        <p:nvSpPr>
          <p:cNvPr id="11" name="Rectangle 10">
            <a:extLst>
              <a:ext uri="{FF2B5EF4-FFF2-40B4-BE49-F238E27FC236}">
                <a16:creationId xmlns:a16="http://schemas.microsoft.com/office/drawing/2014/main" id="{36BA557A-838D-448D-8D68-BF7112DFC19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1.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repare to build a Web Service Application (2 of 5)</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931990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191BB8-048A-442C-87E6-70CA0B599BCA}"/>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744938" y="1999775"/>
            <a:ext cx="4308834" cy="2024529"/>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download and Install </a:t>
            </a: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Docker for Windows</a:t>
            </a:r>
          </a:p>
          <a:p>
            <a:pPr>
              <a:lnSpc>
                <a:spcPct val="107000"/>
              </a:lnSpc>
              <a:spcAft>
                <a:spcPts val="800"/>
              </a:spcAft>
            </a:pPr>
            <a:r>
              <a:rPr lang="en-US" sz="2000" dirty="0">
                <a:hlinkClick r:id="rId2"/>
              </a:rPr>
              <a:t>https://docs.docker.com/docker-for-windows/install/</a:t>
            </a:r>
            <a:endParaRPr lang="en-US" sz="2000" dirty="0"/>
          </a:p>
        </p:txBody>
      </p:sp>
      <p:pic>
        <p:nvPicPr>
          <p:cNvPr id="2" name="Picture 1">
            <a:extLst>
              <a:ext uri="{FF2B5EF4-FFF2-40B4-BE49-F238E27FC236}">
                <a16:creationId xmlns:a16="http://schemas.microsoft.com/office/drawing/2014/main" id="{EF822026-D46A-4A17-8A4D-D25ADD3CA126}"/>
              </a:ext>
            </a:extLst>
          </p:cNvPr>
          <p:cNvPicPr>
            <a:picLocks noChangeAspect="1"/>
          </p:cNvPicPr>
          <p:nvPr/>
        </p:nvPicPr>
        <p:blipFill>
          <a:blip r:embed="rId3"/>
          <a:stretch>
            <a:fillRect/>
          </a:stretch>
        </p:blipFill>
        <p:spPr>
          <a:xfrm>
            <a:off x="5978743" y="1532681"/>
            <a:ext cx="5180187" cy="3792637"/>
          </a:xfrm>
          <a:prstGeom prst="rect">
            <a:avLst/>
          </a:prstGeom>
        </p:spPr>
      </p:pic>
      <p:pic>
        <p:nvPicPr>
          <p:cNvPr id="8" name="Picture 7">
            <a:extLst>
              <a:ext uri="{FF2B5EF4-FFF2-40B4-BE49-F238E27FC236}">
                <a16:creationId xmlns:a16="http://schemas.microsoft.com/office/drawing/2014/main" id="{437A6C15-AA5B-4301-9EB4-DC91F21F7848}"/>
              </a:ext>
            </a:extLst>
          </p:cNvPr>
          <p:cNvPicPr>
            <a:picLocks noChangeAspect="1"/>
          </p:cNvPicPr>
          <p:nvPr/>
        </p:nvPicPr>
        <p:blipFill>
          <a:blip r:embed="rId4"/>
          <a:stretch>
            <a:fillRect/>
          </a:stretch>
        </p:blipFill>
        <p:spPr>
          <a:xfrm>
            <a:off x="863213" y="5016172"/>
            <a:ext cx="2052368" cy="1064709"/>
          </a:xfrm>
          <a:prstGeom prst="rect">
            <a:avLst/>
          </a:prstGeom>
        </p:spPr>
      </p:pic>
      <p:sp>
        <p:nvSpPr>
          <p:cNvPr id="9" name="Rectangle 8">
            <a:extLst>
              <a:ext uri="{FF2B5EF4-FFF2-40B4-BE49-F238E27FC236}">
                <a16:creationId xmlns:a16="http://schemas.microsoft.com/office/drawing/2014/main" id="{7E123CA8-4B79-4B03-AC41-66D621CA40F0}"/>
              </a:ext>
            </a:extLst>
          </p:cNvPr>
          <p:cNvSpPr/>
          <p:nvPr/>
        </p:nvSpPr>
        <p:spPr>
          <a:xfrm>
            <a:off x="3012857" y="5705329"/>
            <a:ext cx="6726707" cy="375552"/>
          </a:xfrm>
          <a:prstGeom prst="rect">
            <a:avLst/>
          </a:prstGeom>
        </p:spPr>
        <p:txBody>
          <a:bodyPr wrap="square">
            <a:spAutoFit/>
          </a:bodyPr>
          <a:lstStyle/>
          <a:p>
            <a:pPr>
              <a:lnSpc>
                <a:spcPct val="107000"/>
              </a:lnSpc>
              <a:spcAft>
                <a:spcPts val="800"/>
              </a:spcAft>
            </a:pPr>
            <a:r>
              <a:rPr lang="en-US"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don’t forget to update settings and share your drive.</a:t>
            </a:r>
          </a:p>
        </p:txBody>
      </p:sp>
      <p:sp>
        <p:nvSpPr>
          <p:cNvPr id="10" name="Rectangle 9">
            <a:extLst>
              <a:ext uri="{FF2B5EF4-FFF2-40B4-BE49-F238E27FC236}">
                <a16:creationId xmlns:a16="http://schemas.microsoft.com/office/drawing/2014/main" id="{D31C2399-7E08-4F00-B6CF-29EF63842D45}"/>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1.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repare to build a Web Service Application (3 of 5)</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23213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D09B74-9D75-42CF-B176-B2F97FEAC05B}"/>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798046" y="2515544"/>
            <a:ext cx="3929597" cy="1826910"/>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download and Install </a:t>
            </a:r>
          </a:p>
          <a:p>
            <a:pP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GIT for Windows</a:t>
            </a:r>
          </a:p>
          <a:p>
            <a:pPr>
              <a:lnSpc>
                <a:spcPct val="107000"/>
              </a:lnSpc>
              <a:spcAft>
                <a:spcPts val="800"/>
              </a:spcAft>
            </a:pPr>
            <a:r>
              <a:rPr lang="en-US" sz="2000" dirty="0">
                <a:hlinkClick r:id="rId2"/>
              </a:rPr>
              <a:t>https://gitforwindows.org/</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53747509-DF89-43DD-82E9-F1F71354C286}"/>
              </a:ext>
            </a:extLst>
          </p:cNvPr>
          <p:cNvPicPr>
            <a:picLocks noChangeAspect="1"/>
          </p:cNvPicPr>
          <p:nvPr/>
        </p:nvPicPr>
        <p:blipFill>
          <a:blip r:embed="rId3"/>
          <a:stretch>
            <a:fillRect/>
          </a:stretch>
        </p:blipFill>
        <p:spPr>
          <a:xfrm>
            <a:off x="5418306" y="1934315"/>
            <a:ext cx="5973273" cy="2989369"/>
          </a:xfrm>
          <a:prstGeom prst="rect">
            <a:avLst/>
          </a:prstGeom>
        </p:spPr>
      </p:pic>
      <p:sp>
        <p:nvSpPr>
          <p:cNvPr id="10" name="Rectangle 9">
            <a:extLst>
              <a:ext uri="{FF2B5EF4-FFF2-40B4-BE49-F238E27FC236}">
                <a16:creationId xmlns:a16="http://schemas.microsoft.com/office/drawing/2014/main" id="{D1634523-6B9D-4C9D-9C35-1DE6A00DDCC2}"/>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1.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repare to build a Web Service Application (4 of 5)</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099853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78359A-BF8C-4BFD-9DC7-0796D4771D47}"/>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798046" y="1721352"/>
            <a:ext cx="4540822" cy="3415294"/>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download </a:t>
            </a:r>
          </a:p>
          <a:p>
            <a:pP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an indicative Web Service Application </a:t>
            </a:r>
          </a:p>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from my GIT Repo</a:t>
            </a:r>
          </a:p>
          <a:p>
            <a:pPr>
              <a:lnSpc>
                <a:spcPct val="107000"/>
              </a:lnSpc>
              <a:spcAft>
                <a:spcPts val="800"/>
              </a:spcAft>
            </a:pPr>
            <a:r>
              <a:rPr lang="en-US" sz="2000" dirty="0">
                <a:hlinkClick r:id="rId2"/>
              </a:rPr>
              <a:t>https://github.com/vpetrou/spring-boot-soap-ws</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349B63D-B2BF-4C18-99BD-9795D313F9DB}"/>
              </a:ext>
            </a:extLst>
          </p:cNvPr>
          <p:cNvSpPr/>
          <p:nvPr/>
        </p:nvSpPr>
        <p:spPr>
          <a:xfrm>
            <a:off x="798045" y="5745531"/>
            <a:ext cx="7464805" cy="375552"/>
          </a:xfrm>
          <a:prstGeom prst="rect">
            <a:avLst/>
          </a:prstGeom>
        </p:spPr>
        <p:txBody>
          <a:bodyPr wrap="square">
            <a:spAutoFit/>
          </a:bodyPr>
          <a:lstStyle/>
          <a:p>
            <a:pPr>
              <a:lnSpc>
                <a:spcPct val="107000"/>
              </a:lnSpc>
              <a:spcAft>
                <a:spcPts val="800"/>
              </a:spcAft>
            </a:pPr>
            <a:r>
              <a:rPr lang="en-US"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the Web Service Application is written in JAVA Spring Boot with MySQL DB</a:t>
            </a:r>
          </a:p>
        </p:txBody>
      </p:sp>
      <p:sp>
        <p:nvSpPr>
          <p:cNvPr id="10" name="Rectangle 9">
            <a:extLst>
              <a:ext uri="{FF2B5EF4-FFF2-40B4-BE49-F238E27FC236}">
                <a16:creationId xmlns:a16="http://schemas.microsoft.com/office/drawing/2014/main" id="{D48B8EFB-BAF8-4BBF-A3C3-21CFBB7628DE}"/>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1.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repare to build a Web Service Application (5 of 5)</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BD646CF0-4206-4850-AC7E-166677D2BB30}"/>
              </a:ext>
            </a:extLst>
          </p:cNvPr>
          <p:cNvPicPr>
            <a:picLocks noChangeAspect="1"/>
          </p:cNvPicPr>
          <p:nvPr/>
        </p:nvPicPr>
        <p:blipFill>
          <a:blip r:embed="rId3"/>
          <a:stretch>
            <a:fillRect/>
          </a:stretch>
        </p:blipFill>
        <p:spPr>
          <a:xfrm>
            <a:off x="5596269" y="1761015"/>
            <a:ext cx="5797685" cy="3335969"/>
          </a:xfrm>
          <a:prstGeom prst="rect">
            <a:avLst/>
          </a:prstGeom>
        </p:spPr>
      </p:pic>
    </p:spTree>
    <p:extLst>
      <p:ext uri="{BB962C8B-B14F-4D97-AF65-F5344CB8AC3E}">
        <p14:creationId xmlns:p14="http://schemas.microsoft.com/office/powerpoint/2010/main" val="39017679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14481F-FEDB-4E89-B703-F2A84839FF0A}"/>
              </a:ext>
            </a:extLst>
          </p:cNvPr>
          <p:cNvSpPr/>
          <p:nvPr/>
        </p:nvSpPr>
        <p:spPr>
          <a:xfrm>
            <a:off x="0" y="0"/>
            <a:ext cx="43521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770633-5B01-4DEE-A322-A8067A4B60EC}"/>
              </a:ext>
            </a:extLst>
          </p:cNvPr>
          <p:cNvSpPr/>
          <p:nvPr/>
        </p:nvSpPr>
        <p:spPr>
          <a:xfrm>
            <a:off x="842118" y="4023163"/>
            <a:ext cx="2667893" cy="461665"/>
          </a:xfrm>
          <a:prstGeom prst="rect">
            <a:avLst/>
          </a:prstGeom>
        </p:spPr>
        <p:txBody>
          <a:bodyPr wrap="square">
            <a:spAutoFit/>
          </a:bodyPr>
          <a:lstStyle/>
          <a:p>
            <a:pPr algn="ctr"/>
            <a:r>
              <a:rPr lang="en-US" sz="2400" b="1" dirty="0">
                <a:solidFill>
                  <a:schemeClr val="bg2">
                    <a:lumMod val="90000"/>
                  </a:schemeClr>
                </a:solidFill>
                <a:latin typeface="+mj-lt"/>
              </a:rPr>
              <a:t>Vasilis Petrou</a:t>
            </a:r>
          </a:p>
        </p:txBody>
      </p:sp>
      <p:sp>
        <p:nvSpPr>
          <p:cNvPr id="6" name="TextBox 5">
            <a:extLst>
              <a:ext uri="{FF2B5EF4-FFF2-40B4-BE49-F238E27FC236}">
                <a16:creationId xmlns:a16="http://schemas.microsoft.com/office/drawing/2014/main" id="{231F9BB3-0BDD-4EAB-A2D9-FFB3B2FE7B9F}"/>
              </a:ext>
            </a:extLst>
          </p:cNvPr>
          <p:cNvSpPr txBox="1"/>
          <p:nvPr/>
        </p:nvSpPr>
        <p:spPr>
          <a:xfrm>
            <a:off x="504426" y="4966123"/>
            <a:ext cx="3343275" cy="307777"/>
          </a:xfrm>
          <a:prstGeom prst="rect">
            <a:avLst/>
          </a:prstGeom>
          <a:noFill/>
        </p:spPr>
        <p:txBody>
          <a:bodyPr wrap="square" rtlCol="0">
            <a:spAutoFit/>
          </a:bodyPr>
          <a:lstStyle/>
          <a:p>
            <a:pPr algn="ctr">
              <a:buSzPct val="90000"/>
            </a:pPr>
            <a:r>
              <a:rPr lang="en-US" sz="1400" i="1" dirty="0">
                <a:solidFill>
                  <a:schemeClr val="accent6">
                    <a:lumMod val="20000"/>
                    <a:lumOff val="80000"/>
                  </a:schemeClr>
                </a:solidFill>
                <a:latin typeface="+mj-lt"/>
              </a:rPr>
              <a:t>“Knowledge is only real when shared”</a:t>
            </a:r>
            <a:endParaRPr lang="en-GB" sz="1400" i="1" dirty="0">
              <a:solidFill>
                <a:schemeClr val="accent6">
                  <a:lumMod val="20000"/>
                  <a:lumOff val="80000"/>
                </a:schemeClr>
              </a:solidFill>
              <a:latin typeface="+mj-lt"/>
            </a:endParaRPr>
          </a:p>
        </p:txBody>
      </p:sp>
      <p:pic>
        <p:nvPicPr>
          <p:cNvPr id="8" name="Picture 7">
            <a:extLst>
              <a:ext uri="{FF2B5EF4-FFF2-40B4-BE49-F238E27FC236}">
                <a16:creationId xmlns:a16="http://schemas.microsoft.com/office/drawing/2014/main" id="{B146A431-76C3-4705-A53E-BE70A6474A97}"/>
              </a:ext>
            </a:extLst>
          </p:cNvPr>
          <p:cNvPicPr>
            <a:picLocks noChangeAspect="1"/>
          </p:cNvPicPr>
          <p:nvPr/>
        </p:nvPicPr>
        <p:blipFill>
          <a:blip r:embed="rId2"/>
          <a:stretch>
            <a:fillRect/>
          </a:stretch>
        </p:blipFill>
        <p:spPr>
          <a:xfrm>
            <a:off x="959042" y="1483523"/>
            <a:ext cx="2434047" cy="2306854"/>
          </a:xfrm>
          <a:prstGeom prst="rect">
            <a:avLst/>
          </a:prstGeom>
          <a:scene3d>
            <a:camera prst="orthographicFront">
              <a:rot lat="0" lon="1080000" rev="0"/>
            </a:camera>
            <a:lightRig rig="threePt" dir="t"/>
          </a:scene3d>
        </p:spPr>
      </p:pic>
      <p:sp>
        <p:nvSpPr>
          <p:cNvPr id="9" name="Rectangle 8">
            <a:extLst>
              <a:ext uri="{FF2B5EF4-FFF2-40B4-BE49-F238E27FC236}">
                <a16:creationId xmlns:a16="http://schemas.microsoft.com/office/drawing/2014/main" id="{239079F7-4F2D-4637-8881-3AD05469AF93}"/>
              </a:ext>
            </a:extLst>
          </p:cNvPr>
          <p:cNvSpPr/>
          <p:nvPr/>
        </p:nvSpPr>
        <p:spPr>
          <a:xfrm>
            <a:off x="4763759" y="925782"/>
            <a:ext cx="6726730" cy="4985980"/>
          </a:xfrm>
          <a:prstGeom prst="rect">
            <a:avLst/>
          </a:prstGeom>
        </p:spPr>
        <p:txBody>
          <a:bodyPr wrap="square">
            <a:spAutoFit/>
          </a:bodyPr>
          <a:lstStyle/>
          <a:p>
            <a:pPr marL="342900" indent="-342900" algn="just">
              <a:spcAft>
                <a:spcPts val="600"/>
              </a:spcAft>
              <a:buFont typeface="Trebuchet MS" panose="020B0603020202020204" pitchFamily="34" charset="0"/>
              <a:buChar char="֍"/>
            </a:pPr>
            <a:r>
              <a:rPr lang="en-US" sz="2400" dirty="0">
                <a:solidFill>
                  <a:srgbClr val="0061B9"/>
                </a:solidFill>
                <a:latin typeface="+mj-lt"/>
              </a:rPr>
              <a:t>test automation lead at INTRASOFT International;</a:t>
            </a:r>
          </a:p>
          <a:p>
            <a:pPr algn="just">
              <a:spcAft>
                <a:spcPts val="600"/>
              </a:spcAft>
            </a:pPr>
            <a:endParaRPr lang="en-US" sz="2400" dirty="0">
              <a:solidFill>
                <a:srgbClr val="0061B9"/>
              </a:solidFill>
              <a:latin typeface="+mj-lt"/>
            </a:endParaRPr>
          </a:p>
          <a:p>
            <a:pPr marL="342900" indent="-342900" algn="just">
              <a:spcAft>
                <a:spcPts val="600"/>
              </a:spcAft>
              <a:buFont typeface="Trebuchet MS" panose="020B0603020202020204" pitchFamily="34" charset="0"/>
              <a:buChar char="֍"/>
            </a:pPr>
            <a:r>
              <a:rPr lang="en-US" sz="2400" dirty="0">
                <a:solidFill>
                  <a:srgbClr val="0061B9"/>
                </a:solidFill>
                <a:latin typeface="+mj-lt"/>
              </a:rPr>
              <a:t>more than 11 years experience in full-stack development and more than 4 years in test automation;</a:t>
            </a:r>
          </a:p>
          <a:p>
            <a:pPr marL="342900" indent="-342900" algn="just">
              <a:spcAft>
                <a:spcPts val="600"/>
              </a:spcAft>
              <a:buFont typeface="Trebuchet MS" panose="020B0603020202020204" pitchFamily="34" charset="0"/>
              <a:buChar char="֍"/>
            </a:pPr>
            <a:endParaRPr lang="en-US" sz="2400" dirty="0">
              <a:solidFill>
                <a:srgbClr val="0061B9"/>
              </a:solidFill>
              <a:latin typeface="+mj-lt"/>
            </a:endParaRPr>
          </a:p>
          <a:p>
            <a:pPr marL="342900" indent="-342900" algn="just">
              <a:spcAft>
                <a:spcPts val="600"/>
              </a:spcAft>
              <a:buFont typeface="Trebuchet MS" panose="020B0603020202020204" pitchFamily="34" charset="0"/>
              <a:buChar char="֍"/>
            </a:pPr>
            <a:r>
              <a:rPr lang="en-US" sz="2400" dirty="0">
                <a:solidFill>
                  <a:srgbClr val="0061B9"/>
                </a:solidFill>
                <a:latin typeface="+mj-lt"/>
              </a:rPr>
              <a:t>co-organizer of Software Testing &amp; QA Meetup Thessaloniki Greece; </a:t>
            </a:r>
          </a:p>
          <a:p>
            <a:pPr marL="342900" indent="-342900" algn="just">
              <a:spcAft>
                <a:spcPts val="600"/>
              </a:spcAft>
              <a:buFont typeface="Trebuchet MS" panose="020B0603020202020204" pitchFamily="34" charset="0"/>
              <a:buChar char="֍"/>
            </a:pPr>
            <a:endParaRPr lang="en-US" sz="2400" dirty="0">
              <a:solidFill>
                <a:srgbClr val="0061B9"/>
              </a:solidFill>
              <a:latin typeface="+mj-lt"/>
            </a:endParaRPr>
          </a:p>
          <a:p>
            <a:pPr marL="342900" indent="-342900" algn="just">
              <a:spcAft>
                <a:spcPts val="600"/>
              </a:spcAft>
              <a:buFont typeface="Trebuchet MS" panose="020B0603020202020204" pitchFamily="34" charset="0"/>
              <a:buChar char="֍"/>
            </a:pPr>
            <a:r>
              <a:rPr lang="en-US" sz="2400" dirty="0">
                <a:solidFill>
                  <a:srgbClr val="0061B9"/>
                </a:solidFill>
                <a:latin typeface="+mj-lt"/>
              </a:rPr>
              <a:t>volunteer organizer of lectures about Software Testing &amp; Test Automation in Universities &amp; Institutions.</a:t>
            </a:r>
          </a:p>
        </p:txBody>
      </p:sp>
      <p:sp>
        <p:nvSpPr>
          <p:cNvPr id="10" name="Footer Placeholder 1">
            <a:extLst>
              <a:ext uri="{FF2B5EF4-FFF2-40B4-BE49-F238E27FC236}">
                <a16:creationId xmlns:a16="http://schemas.microsoft.com/office/drawing/2014/main" id="{4120679D-65EF-4867-AAD7-3A64E96A9887}"/>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11" name="Footer Placeholder 1">
            <a:extLst>
              <a:ext uri="{FF2B5EF4-FFF2-40B4-BE49-F238E27FC236}">
                <a16:creationId xmlns:a16="http://schemas.microsoft.com/office/drawing/2014/main" id="{B6EAF8B2-74B7-461B-8C95-4779C1A772A0}"/>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Tree>
    <p:extLst>
      <p:ext uri="{BB962C8B-B14F-4D97-AF65-F5344CB8AC3E}">
        <p14:creationId xmlns:p14="http://schemas.microsoft.com/office/powerpoint/2010/main" val="28140936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E17535-E8B2-418C-A46D-622A3C5B7276}"/>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333755" y="2707264"/>
            <a:ext cx="9524490"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build the indicative Web Service Application</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1333755" y="1877170"/>
            <a:ext cx="9524490" cy="721736"/>
          </a:xfrm>
          <a:prstGeom prst="rect">
            <a:avLst/>
          </a:prstGeom>
        </p:spPr>
        <p:txBody>
          <a:bodyPr wrap="square">
            <a:spAutoFit/>
          </a:bodyPr>
          <a:lstStyle/>
          <a:p>
            <a:pPr algn="ctr">
              <a:lnSpc>
                <a:spcPct val="107000"/>
              </a:lnSpc>
              <a:spcAft>
                <a:spcPts val="800"/>
              </a:spcAft>
            </a:pPr>
            <a:r>
              <a:rPr lang="en-US" sz="40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40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2</a:t>
            </a:r>
            <a:endParaRPr lang="en-US"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05347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1BD0D2-710A-43DF-9B30-6E545EEB6359}"/>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194223" y="1642563"/>
            <a:ext cx="3749240" cy="3903184"/>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right click on the folder with the indicative Web Service Application and select </a:t>
            </a:r>
            <a:endPar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GIT Bash here</a:t>
            </a:r>
            <a:endPar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2.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the indicative Web Service Application (1 of 3)</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2F853FE5-36BC-458C-8E64-F9F4797E3558}"/>
              </a:ext>
            </a:extLst>
          </p:cNvPr>
          <p:cNvPicPr>
            <a:picLocks noChangeAspect="1"/>
          </p:cNvPicPr>
          <p:nvPr/>
        </p:nvPicPr>
        <p:blipFill>
          <a:blip r:embed="rId2"/>
          <a:stretch>
            <a:fillRect/>
          </a:stretch>
        </p:blipFill>
        <p:spPr>
          <a:xfrm>
            <a:off x="5171446" y="2172007"/>
            <a:ext cx="5826331" cy="2513986"/>
          </a:xfrm>
          <a:prstGeom prst="rect">
            <a:avLst/>
          </a:prstGeom>
        </p:spPr>
      </p:pic>
    </p:spTree>
    <p:extLst>
      <p:ext uri="{BB962C8B-B14F-4D97-AF65-F5344CB8AC3E}">
        <p14:creationId xmlns:p14="http://schemas.microsoft.com/office/powerpoint/2010/main" val="340412307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AB9AB8E-88B0-4731-BF03-A93EC5D74EA8}"/>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038581" y="1199145"/>
            <a:ext cx="3562603" cy="2688493"/>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from the Git Bash window, execute the command:</a:t>
            </a:r>
            <a:endPar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200" b="1" dirty="0">
                <a:solidFill>
                  <a:schemeClr val="tx2"/>
                </a:solidFill>
                <a:latin typeface="Courier New" panose="02070309020205020404" pitchFamily="49" charset="0"/>
                <a:ea typeface="Calibri" panose="020F0502020204030204" pitchFamily="34" charset="0"/>
                <a:cs typeface="Courier New" panose="02070309020205020404" pitchFamily="49" charset="0"/>
              </a:rPr>
              <a:t>./install.sh</a:t>
            </a:r>
            <a:endParaRPr lang="en-US" sz="1600" b="1" dirty="0">
              <a:solidFill>
                <a:schemeClr val="tx2"/>
              </a:solidFill>
              <a:latin typeface="Courier New" panose="02070309020205020404" pitchFamily="49" charset="0"/>
              <a:ea typeface="Calibri" panose="020F0502020204030204" pitchFamily="34" charset="0"/>
              <a:cs typeface="Courier New" panose="02070309020205020404" pitchFamily="49" charset="0"/>
            </a:endParaRPr>
          </a:p>
          <a:p>
            <a:pPr>
              <a:lnSpc>
                <a:spcPct val="107000"/>
              </a:lnSpc>
              <a:spcAft>
                <a:spcPts val="800"/>
              </a:spcAft>
            </a:pP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2.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the indicative Web Service Application (2 of 3)</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B0CAFD8-8576-4B10-BF32-808C114551AD}"/>
              </a:ext>
            </a:extLst>
          </p:cNvPr>
          <p:cNvPicPr>
            <a:picLocks noChangeAspect="1"/>
          </p:cNvPicPr>
          <p:nvPr/>
        </p:nvPicPr>
        <p:blipFill>
          <a:blip r:embed="rId2"/>
          <a:stretch>
            <a:fillRect/>
          </a:stretch>
        </p:blipFill>
        <p:spPr>
          <a:xfrm>
            <a:off x="1044243" y="3581962"/>
            <a:ext cx="4172532" cy="743054"/>
          </a:xfrm>
          <a:prstGeom prst="rect">
            <a:avLst/>
          </a:prstGeom>
        </p:spPr>
      </p:pic>
      <p:pic>
        <p:nvPicPr>
          <p:cNvPr id="8" name="Picture 7">
            <a:extLst>
              <a:ext uri="{FF2B5EF4-FFF2-40B4-BE49-F238E27FC236}">
                <a16:creationId xmlns:a16="http://schemas.microsoft.com/office/drawing/2014/main" id="{435A57EA-B481-4ECF-8FBE-EED45518A15E}"/>
              </a:ext>
            </a:extLst>
          </p:cNvPr>
          <p:cNvPicPr>
            <a:picLocks noChangeAspect="1"/>
          </p:cNvPicPr>
          <p:nvPr/>
        </p:nvPicPr>
        <p:blipFill>
          <a:blip r:embed="rId3"/>
          <a:stretch>
            <a:fillRect/>
          </a:stretch>
        </p:blipFill>
        <p:spPr>
          <a:xfrm>
            <a:off x="5842092" y="1281480"/>
            <a:ext cx="5430008" cy="3439005"/>
          </a:xfrm>
          <a:prstGeom prst="rect">
            <a:avLst/>
          </a:prstGeom>
        </p:spPr>
      </p:pic>
      <p:sp>
        <p:nvSpPr>
          <p:cNvPr id="9" name="Rectangle 8">
            <a:extLst>
              <a:ext uri="{FF2B5EF4-FFF2-40B4-BE49-F238E27FC236}">
                <a16:creationId xmlns:a16="http://schemas.microsoft.com/office/drawing/2014/main" id="{9DCFC14B-D26A-4F11-9969-385EC2B1B109}"/>
              </a:ext>
            </a:extLst>
          </p:cNvPr>
          <p:cNvSpPr/>
          <p:nvPr/>
        </p:nvSpPr>
        <p:spPr>
          <a:xfrm>
            <a:off x="1038581" y="4457142"/>
            <a:ext cx="3904210" cy="1532022"/>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and wait until the application is started.</a:t>
            </a:r>
            <a:endParaRPr lang="en-US" sz="1600" b="1" dirty="0">
              <a:solidFill>
                <a:schemeClr val="tx2"/>
              </a:solidFill>
              <a:latin typeface="Courier New" panose="02070309020205020404" pitchFamily="49" charset="0"/>
              <a:ea typeface="Calibri" panose="020F0502020204030204" pitchFamily="34" charset="0"/>
              <a:cs typeface="Courier New" panose="02070309020205020404" pitchFamily="49" charset="0"/>
            </a:endParaRPr>
          </a:p>
          <a:p>
            <a:pPr>
              <a:lnSpc>
                <a:spcPct val="107000"/>
              </a:lnSpc>
              <a:spcAft>
                <a:spcPts val="800"/>
              </a:spcAft>
            </a:pP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88A3B0F6-7680-4E01-99E8-D2FAABDF3BE9}"/>
              </a:ext>
            </a:extLst>
          </p:cNvPr>
          <p:cNvSpPr/>
          <p:nvPr/>
        </p:nvSpPr>
        <p:spPr>
          <a:xfrm>
            <a:off x="5842091" y="5265049"/>
            <a:ext cx="5924755" cy="375552"/>
          </a:xfrm>
          <a:prstGeom prst="rect">
            <a:avLst/>
          </a:prstGeom>
        </p:spPr>
        <p:txBody>
          <a:bodyPr wrap="square">
            <a:spAutoFit/>
          </a:bodyPr>
          <a:lstStyle/>
          <a:p>
            <a:pPr>
              <a:lnSpc>
                <a:spcPct val="107000"/>
              </a:lnSpc>
              <a:spcAft>
                <a:spcPts val="800"/>
              </a:spcAft>
            </a:pPr>
            <a:r>
              <a:rPr lang="en-US"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ports 8080 and 3306 are used by the Docker Containers</a:t>
            </a:r>
          </a:p>
        </p:txBody>
      </p:sp>
    </p:spTree>
    <p:extLst>
      <p:ext uri="{BB962C8B-B14F-4D97-AF65-F5344CB8AC3E}">
        <p14:creationId xmlns:p14="http://schemas.microsoft.com/office/powerpoint/2010/main" val="11677541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2F8AC7-E464-47E7-9F38-EEE087EE6705}"/>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692285" y="1472933"/>
            <a:ext cx="4764932" cy="4571764"/>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visit URL:</a:t>
            </a:r>
          </a:p>
          <a:p>
            <a:pPr>
              <a:lnSpc>
                <a:spcPct val="107000"/>
              </a:lnSpc>
              <a:spcAft>
                <a:spcPts val="800"/>
              </a:spcAft>
            </a:pPr>
            <a:r>
              <a:rPr lang="en-US" sz="2000" dirty="0">
                <a:hlinkClick r:id="rId2"/>
              </a:rPr>
              <a:t>http://localhost:8080/soapws/contacts.wsdl</a:t>
            </a:r>
            <a:endParaRPr lang="en-US" sz="20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to verify that Web Service is Up &amp; Running.</a:t>
            </a:r>
          </a:p>
          <a:p>
            <a:pPr>
              <a:lnSpc>
                <a:spcPct val="107000"/>
              </a:lnSpc>
              <a:spcAft>
                <a:spcPts val="800"/>
              </a:spcAft>
            </a:pPr>
            <a:endParaRPr lang="en-US" sz="32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 Web Services Description Language (WSDL) is an XML-based interface description language that is used for describing the functionality offered by a web service. </a:t>
            </a:r>
          </a:p>
        </p:txBody>
      </p:sp>
      <p:sp>
        <p:nvSpPr>
          <p:cNvPr id="7" name="Rectangle 6">
            <a:extLst>
              <a:ext uri="{FF2B5EF4-FFF2-40B4-BE49-F238E27FC236}">
                <a16:creationId xmlns:a16="http://schemas.microsoft.com/office/drawing/2014/main" id="{E6C73D74-23DF-432A-A5A2-A99AFE90FD6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2.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the indicative Web Service Application (3 of 3)</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D37C07D-63AA-4F67-8028-D243B19D5A0A}"/>
              </a:ext>
            </a:extLst>
          </p:cNvPr>
          <p:cNvPicPr>
            <a:picLocks noChangeAspect="1"/>
          </p:cNvPicPr>
          <p:nvPr/>
        </p:nvPicPr>
        <p:blipFill>
          <a:blip r:embed="rId3"/>
          <a:stretch>
            <a:fillRect/>
          </a:stretch>
        </p:blipFill>
        <p:spPr>
          <a:xfrm>
            <a:off x="5634249" y="1940238"/>
            <a:ext cx="5865466" cy="3312697"/>
          </a:xfrm>
          <a:prstGeom prst="rect">
            <a:avLst/>
          </a:prstGeom>
        </p:spPr>
      </p:pic>
    </p:spTree>
    <p:extLst>
      <p:ext uri="{BB962C8B-B14F-4D97-AF65-F5344CB8AC3E}">
        <p14:creationId xmlns:p14="http://schemas.microsoft.com/office/powerpoint/2010/main" val="39806038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01D758-668E-42A5-A864-096B98A50B74}"/>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333755" y="2707264"/>
            <a:ext cx="9524490"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analyze the Web Service under Test</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1333755" y="1877170"/>
            <a:ext cx="9524490" cy="721736"/>
          </a:xfrm>
          <a:prstGeom prst="rect">
            <a:avLst/>
          </a:prstGeom>
        </p:spPr>
        <p:txBody>
          <a:bodyPr wrap="square">
            <a:spAutoFit/>
          </a:bodyPr>
          <a:lstStyle/>
          <a:p>
            <a:pPr algn="ctr">
              <a:lnSpc>
                <a:spcPct val="107000"/>
              </a:lnSpc>
              <a:spcAft>
                <a:spcPts val="800"/>
              </a:spcAft>
            </a:pPr>
            <a:r>
              <a:rPr lang="en-US" sz="40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40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3</a:t>
            </a:r>
            <a:endParaRPr lang="en-US"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009286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ACBCED-5BF1-4D20-A921-3AF010E45849}"/>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333755" y="1584069"/>
            <a:ext cx="9524489" cy="595932"/>
          </a:xfrm>
          <a:prstGeom prst="rect">
            <a:avLst/>
          </a:prstGeom>
        </p:spPr>
        <p:txBody>
          <a:bodyPr wrap="square">
            <a:spAutoFit/>
          </a:bodyPr>
          <a:lstStyle/>
          <a:p>
            <a:pPr algn="ct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 name of the web service is </a:t>
            </a:r>
            <a:r>
              <a:rPr lang="en-US" sz="3200"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ContactsPortService</a:t>
            </a:r>
            <a:endPar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3.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analyze the Web Service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under Test</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 (1 of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5</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0028391-B08C-4D10-9F3B-6619D48D3675}"/>
              </a:ext>
            </a:extLst>
          </p:cNvPr>
          <p:cNvPicPr>
            <a:picLocks noChangeAspect="1"/>
          </p:cNvPicPr>
          <p:nvPr/>
        </p:nvPicPr>
        <p:blipFill>
          <a:blip r:embed="rId2"/>
          <a:stretch>
            <a:fillRect/>
          </a:stretch>
        </p:blipFill>
        <p:spPr>
          <a:xfrm>
            <a:off x="3327870" y="2633078"/>
            <a:ext cx="5782482" cy="1095528"/>
          </a:xfrm>
          <a:prstGeom prst="rect">
            <a:avLst/>
          </a:prstGeom>
        </p:spPr>
      </p:pic>
      <p:sp>
        <p:nvSpPr>
          <p:cNvPr id="8" name="Rectangle 7">
            <a:extLst>
              <a:ext uri="{FF2B5EF4-FFF2-40B4-BE49-F238E27FC236}">
                <a16:creationId xmlns:a16="http://schemas.microsoft.com/office/drawing/2014/main" id="{F335A4A5-BD0A-4667-B925-5A38A44EF4D5}"/>
              </a:ext>
            </a:extLst>
          </p:cNvPr>
          <p:cNvSpPr/>
          <p:nvPr/>
        </p:nvSpPr>
        <p:spPr>
          <a:xfrm>
            <a:off x="1333755" y="4177290"/>
            <a:ext cx="9524489" cy="595932"/>
          </a:xfrm>
          <a:prstGeom prst="rect">
            <a:avLst/>
          </a:prstGeom>
        </p:spPr>
        <p:txBody>
          <a:bodyPr wrap="square">
            <a:spAutoFit/>
          </a:bodyPr>
          <a:lstStyle/>
          <a:p>
            <a:pPr algn="ct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this service contains </a:t>
            </a:r>
            <a:r>
              <a:rPr lang="en-US" sz="32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CRUD</a:t>
            </a: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service operations</a:t>
            </a:r>
            <a:endParaRPr lang="en-US" sz="20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F94CA69A-808E-4D52-B542-9761719405F1}"/>
              </a:ext>
            </a:extLst>
          </p:cNvPr>
          <p:cNvSpPr/>
          <p:nvPr/>
        </p:nvSpPr>
        <p:spPr>
          <a:xfrm>
            <a:off x="798046" y="5745531"/>
            <a:ext cx="6089137" cy="375552"/>
          </a:xfrm>
          <a:prstGeom prst="rect">
            <a:avLst/>
          </a:prstGeom>
        </p:spPr>
        <p:txBody>
          <a:bodyPr wrap="square">
            <a:spAutoFit/>
          </a:bodyPr>
          <a:lstStyle/>
          <a:p>
            <a:pPr>
              <a:lnSpc>
                <a:spcPct val="107000"/>
              </a:lnSpc>
              <a:spcAft>
                <a:spcPts val="800"/>
              </a:spcAft>
            </a:pPr>
            <a:r>
              <a:rPr lang="en-US"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definition of CRUD: Create Read Update Delete</a:t>
            </a:r>
          </a:p>
        </p:txBody>
      </p:sp>
    </p:spTree>
    <p:extLst>
      <p:ext uri="{BB962C8B-B14F-4D97-AF65-F5344CB8AC3E}">
        <p14:creationId xmlns:p14="http://schemas.microsoft.com/office/powerpoint/2010/main" val="26065068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5C2E41-A96B-4C47-87D3-589D177BC80E}"/>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691042" y="1438809"/>
            <a:ext cx="9524489" cy="595932"/>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available </a:t>
            </a:r>
            <a:r>
              <a:rPr lang="en-US" sz="32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Service Operations </a:t>
            </a: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of</a:t>
            </a:r>
            <a:r>
              <a:rPr lang="en-US" sz="32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3200"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ContactsPortService</a:t>
            </a: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endPar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3.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analyze the Web Service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under Test</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 (2 of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5</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F959B5D9-0D23-4CC2-9563-12E45AEEC0F7}"/>
              </a:ext>
            </a:extLst>
          </p:cNvPr>
          <p:cNvSpPr txBox="1">
            <a:spLocks/>
          </p:cNvSpPr>
          <p:nvPr/>
        </p:nvSpPr>
        <p:spPr>
          <a:xfrm>
            <a:off x="1141823" y="2055856"/>
            <a:ext cx="10103351" cy="331988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b="1" dirty="0" err="1">
                <a:latin typeface="+mj-lt"/>
              </a:rPr>
              <a:t>addContact</a:t>
            </a:r>
            <a:r>
              <a:rPr lang="en-US" sz="2400" dirty="0">
                <a:latin typeface="+mj-lt"/>
              </a:rPr>
              <a:t>: to add a new contact;</a:t>
            </a:r>
          </a:p>
          <a:p>
            <a:r>
              <a:rPr lang="en-US" sz="2400" b="1" dirty="0" err="1">
                <a:latin typeface="+mj-lt"/>
              </a:rPr>
              <a:t>updateContact</a:t>
            </a:r>
            <a:r>
              <a:rPr lang="en-US" sz="2400" dirty="0">
                <a:latin typeface="+mj-lt"/>
              </a:rPr>
              <a:t>: to update a contact;</a:t>
            </a:r>
          </a:p>
          <a:p>
            <a:r>
              <a:rPr lang="en-US" sz="2400" b="1" dirty="0" err="1">
                <a:latin typeface="+mj-lt"/>
              </a:rPr>
              <a:t>deleteContact</a:t>
            </a:r>
            <a:r>
              <a:rPr lang="en-US" sz="2400" dirty="0">
                <a:latin typeface="+mj-lt"/>
              </a:rPr>
              <a:t>: to delete a contact;</a:t>
            </a:r>
          </a:p>
          <a:p>
            <a:r>
              <a:rPr lang="en-US" sz="2400" b="1" dirty="0" err="1">
                <a:latin typeface="+mj-lt"/>
              </a:rPr>
              <a:t>getAllContacts</a:t>
            </a:r>
            <a:r>
              <a:rPr lang="en-US" sz="2400" dirty="0">
                <a:latin typeface="+mj-lt"/>
              </a:rPr>
              <a:t>: to get a list of all contacts;</a:t>
            </a:r>
          </a:p>
          <a:p>
            <a:r>
              <a:rPr lang="en-US" sz="2400" b="1" dirty="0" err="1">
                <a:latin typeface="+mj-lt"/>
              </a:rPr>
              <a:t>getContactById</a:t>
            </a:r>
            <a:r>
              <a:rPr lang="en-US" sz="2400" dirty="0">
                <a:latin typeface="+mj-lt"/>
              </a:rPr>
              <a:t>: to get a contact by Id;</a:t>
            </a:r>
          </a:p>
          <a:p>
            <a:r>
              <a:rPr lang="en-US" sz="2400" b="1" dirty="0" err="1">
                <a:latin typeface="+mj-lt"/>
              </a:rPr>
              <a:t>getContactByName</a:t>
            </a:r>
            <a:r>
              <a:rPr lang="en-US" sz="2400" dirty="0">
                <a:latin typeface="+mj-lt"/>
              </a:rPr>
              <a:t>: to get all contacts that contain all or part of given name.</a:t>
            </a:r>
          </a:p>
        </p:txBody>
      </p:sp>
    </p:spTree>
    <p:extLst>
      <p:ext uri="{BB962C8B-B14F-4D97-AF65-F5344CB8AC3E}">
        <p14:creationId xmlns:p14="http://schemas.microsoft.com/office/powerpoint/2010/main" val="4966982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755154-A471-4BD1-A67E-732E1DDC637E}"/>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661859" y="1098420"/>
            <a:ext cx="9524489" cy="595932"/>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columns of table</a:t>
            </a:r>
            <a:r>
              <a:rPr lang="en-US" sz="32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Contact</a:t>
            </a: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endPar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3.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analyze the Web Service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under Test</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 (3 of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5</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F959B5D9-0D23-4CC2-9563-12E45AEEC0F7}"/>
              </a:ext>
            </a:extLst>
          </p:cNvPr>
          <p:cNvSpPr txBox="1">
            <a:spLocks/>
          </p:cNvSpPr>
          <p:nvPr/>
        </p:nvSpPr>
        <p:spPr>
          <a:xfrm>
            <a:off x="1161278" y="2517520"/>
            <a:ext cx="10103351" cy="331988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b="1" dirty="0" err="1">
                <a:latin typeface="+mj-lt"/>
              </a:rPr>
              <a:t>contactId</a:t>
            </a:r>
            <a:r>
              <a:rPr lang="en-US" sz="2400" dirty="0">
                <a:latin typeface="+mj-lt"/>
              </a:rPr>
              <a:t>: numeric(1..5), Key, Auto Increment;</a:t>
            </a:r>
          </a:p>
          <a:p>
            <a:r>
              <a:rPr lang="en-US" sz="2400" b="1" dirty="0">
                <a:latin typeface="+mj-lt"/>
              </a:rPr>
              <a:t>name</a:t>
            </a:r>
            <a:r>
              <a:rPr lang="en-US" sz="2400" dirty="0">
                <a:latin typeface="+mj-lt"/>
              </a:rPr>
              <a:t>: Not Null, Alphanumeric(1..30);</a:t>
            </a:r>
          </a:p>
          <a:p>
            <a:r>
              <a:rPr lang="en-US" sz="2400" b="1" dirty="0" err="1">
                <a:latin typeface="+mj-lt"/>
              </a:rPr>
              <a:t>nickName</a:t>
            </a:r>
            <a:r>
              <a:rPr lang="en-US" sz="2400" dirty="0">
                <a:latin typeface="+mj-lt"/>
              </a:rPr>
              <a:t>: Alphanumeric(8), Pattern (4 letters and 4 numbers)</a:t>
            </a:r>
          </a:p>
          <a:p>
            <a:r>
              <a:rPr lang="en-US" sz="2400" b="1" dirty="0">
                <a:latin typeface="+mj-lt"/>
              </a:rPr>
              <a:t>category</a:t>
            </a:r>
            <a:r>
              <a:rPr lang="en-US" sz="2400" dirty="0">
                <a:latin typeface="+mj-lt"/>
              </a:rPr>
              <a:t>: Alphanumeric(0..30)</a:t>
            </a:r>
          </a:p>
          <a:p>
            <a:r>
              <a:rPr lang="en-US" sz="2400" b="1" dirty="0">
                <a:latin typeface="+mj-lt"/>
              </a:rPr>
              <a:t>phone</a:t>
            </a:r>
            <a:r>
              <a:rPr lang="en-US" sz="2400" dirty="0">
                <a:latin typeface="+mj-lt"/>
              </a:rPr>
              <a:t>: Numeric(0..14)</a:t>
            </a:r>
          </a:p>
          <a:p>
            <a:r>
              <a:rPr lang="en-US" sz="2400" b="1" dirty="0">
                <a:latin typeface="+mj-lt"/>
              </a:rPr>
              <a:t>email</a:t>
            </a:r>
            <a:r>
              <a:rPr lang="en-US" sz="2400" dirty="0">
                <a:latin typeface="+mj-lt"/>
              </a:rPr>
              <a:t>: Alphanumeric(0..30), Email Pattern (…@...)</a:t>
            </a:r>
          </a:p>
          <a:p>
            <a:r>
              <a:rPr lang="en-US" sz="2400" b="1" dirty="0">
                <a:latin typeface="+mj-lt"/>
              </a:rPr>
              <a:t>city</a:t>
            </a:r>
            <a:r>
              <a:rPr lang="en-US" sz="2400" dirty="0">
                <a:latin typeface="+mj-lt"/>
              </a:rPr>
              <a:t>: Alphanumeric(0..30)</a:t>
            </a:r>
          </a:p>
          <a:p>
            <a:r>
              <a:rPr lang="en-US" sz="2400" b="1" dirty="0">
                <a:latin typeface="+mj-lt"/>
              </a:rPr>
              <a:t>country</a:t>
            </a:r>
            <a:r>
              <a:rPr lang="en-US" sz="2400" dirty="0">
                <a:latin typeface="+mj-lt"/>
              </a:rPr>
              <a:t>: Alphanumeric(0..30)</a:t>
            </a:r>
          </a:p>
          <a:p>
            <a:endParaRPr lang="en-US" sz="2400" dirty="0">
              <a:latin typeface="+mj-lt"/>
            </a:endParaRPr>
          </a:p>
        </p:txBody>
      </p:sp>
    </p:spTree>
    <p:extLst>
      <p:ext uri="{BB962C8B-B14F-4D97-AF65-F5344CB8AC3E}">
        <p14:creationId xmlns:p14="http://schemas.microsoft.com/office/powerpoint/2010/main" val="22624889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0220AE-AABF-4088-916B-8984ADA5B70D}"/>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661859" y="1098420"/>
            <a:ext cx="9524489" cy="595932"/>
          </a:xfrm>
          <a:prstGeom prst="rect">
            <a:avLst/>
          </a:prstGeom>
        </p:spPr>
        <p:txBody>
          <a:bodyPr wrap="square">
            <a:spAutoFit/>
          </a:bodyPr>
          <a:lstStyle/>
          <a:p>
            <a:pPr>
              <a:lnSpc>
                <a:spcPct val="107000"/>
              </a:lnSpc>
              <a:spcAft>
                <a:spcPts val="800"/>
              </a:spcAft>
            </a:pPr>
            <a:r>
              <a:rPr lang="en-US" sz="32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proof of concept (</a:t>
            </a:r>
            <a:r>
              <a:rPr lang="en-US" sz="32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PoC</a:t>
            </a:r>
            <a:r>
              <a:rPr lang="en-US" sz="32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endPar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3.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analyze the Web Service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under Test</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 (4 of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5</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6A32FE5-A019-4E24-B6A7-2455AC88C05C}"/>
              </a:ext>
            </a:extLst>
          </p:cNvPr>
          <p:cNvSpPr/>
          <p:nvPr/>
        </p:nvSpPr>
        <p:spPr>
          <a:xfrm>
            <a:off x="1236478" y="1866449"/>
            <a:ext cx="10193522" cy="4181081"/>
          </a:xfrm>
          <a:prstGeom prst="rect">
            <a:avLst/>
          </a:prstGeom>
        </p:spPr>
        <p:txBody>
          <a:bodyPr wrap="square">
            <a:spAutoFit/>
          </a:bodyPr>
          <a:lstStyle/>
          <a:p>
            <a:pPr>
              <a:lnSpc>
                <a:spcPct val="107000"/>
              </a:lnSpc>
              <a:spcAft>
                <a:spcPts val="800"/>
              </a:spcAft>
            </a:pP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We will create some </a:t>
            </a:r>
            <a:r>
              <a:rPr lang="en-US" sz="24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indicative test cases </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for the “</a:t>
            </a:r>
            <a:r>
              <a:rPr lang="en-US" sz="24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addContact</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service operation. </a:t>
            </a:r>
          </a:p>
          <a:p>
            <a:pPr>
              <a:lnSpc>
                <a:spcPct val="107000"/>
              </a:lnSpc>
              <a:spcAft>
                <a:spcPts val="800"/>
              </a:spcAft>
            </a:pPr>
            <a:endParaRPr lang="en-US" sz="4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Each Test Case will contain a </a:t>
            </a:r>
            <a:r>
              <a:rPr lang="en-US" sz="24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groovy step </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to generate a random “</a:t>
            </a:r>
            <a:r>
              <a:rPr lang="en-US" sz="24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nickName</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with the accepted pattern “</a:t>
            </a:r>
            <a:r>
              <a:rPr lang="en-US" sz="2400" u="sng"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4 letters and 4 numbers</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US" sz="4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After the implementation, a </a:t>
            </a:r>
            <a:r>
              <a:rPr lang="en-US" sz="24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request for change </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will be handled to check the maintenance effort. This request for change will be related with the column “</a:t>
            </a:r>
            <a:r>
              <a:rPr lang="en-US" sz="2400"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nickName</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where the </a:t>
            </a:r>
            <a:r>
              <a:rPr lang="en-US" sz="24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pattern changes </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to “</a:t>
            </a:r>
            <a:r>
              <a:rPr lang="en-US" sz="2400" u="sng"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4 letters and 6 numbers</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US" sz="4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 </a:t>
            </a:r>
            <a:r>
              <a:rPr lang="en-US" sz="24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maintenance effort </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between the 2 different implementation </a:t>
            </a:r>
            <a:r>
              <a:rPr lang="en-US" sz="24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methodologies</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in SoapUI will be </a:t>
            </a:r>
            <a:r>
              <a:rPr lang="en-US" sz="24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compared</a:t>
            </a:r>
            <a:r>
              <a:rPr lang="en-US" sz="24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endParaRPr lang="en-US" sz="16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858322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10F49B-D651-4868-981B-FFA0497CCECF}"/>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584038" y="1264926"/>
            <a:ext cx="10758413" cy="595932"/>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indicative Test Cases for the test suite TS-SRV-</a:t>
            </a:r>
            <a:r>
              <a:rPr lang="en-US" sz="3200"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AddContacts</a:t>
            </a: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endPar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3.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analyze the Web Service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under Test</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 (5 of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5</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F959B5D9-0D23-4CC2-9563-12E45AEEC0F7}"/>
              </a:ext>
            </a:extLst>
          </p:cNvPr>
          <p:cNvSpPr txBox="1">
            <a:spLocks/>
          </p:cNvSpPr>
          <p:nvPr/>
        </p:nvSpPr>
        <p:spPr>
          <a:xfrm>
            <a:off x="1044323" y="2333264"/>
            <a:ext cx="10103351" cy="331988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b="1" dirty="0">
                <a:latin typeface="+mj-lt"/>
              </a:rPr>
              <a:t>TC-SRV-AddContacts-P-001</a:t>
            </a:r>
            <a:r>
              <a:rPr lang="en-US" sz="2000" dirty="0">
                <a:latin typeface="+mj-lt"/>
              </a:rPr>
              <a:t>: Tests the addition of a contact where </a:t>
            </a:r>
            <a:r>
              <a:rPr lang="en-US" sz="2000" b="1" dirty="0">
                <a:latin typeface="+mj-lt"/>
              </a:rPr>
              <a:t>all the fields </a:t>
            </a:r>
            <a:r>
              <a:rPr lang="en-US" sz="2000" dirty="0">
                <a:latin typeface="+mj-lt"/>
              </a:rPr>
              <a:t>are inserted with </a:t>
            </a:r>
            <a:r>
              <a:rPr lang="en-US" sz="2000" b="1" dirty="0">
                <a:latin typeface="+mj-lt"/>
              </a:rPr>
              <a:t>valid value</a:t>
            </a:r>
            <a:r>
              <a:rPr lang="en-US" sz="2000" dirty="0">
                <a:latin typeface="+mj-lt"/>
              </a:rPr>
              <a:t>.</a:t>
            </a:r>
          </a:p>
          <a:p>
            <a:r>
              <a:rPr lang="en-US" sz="2000" b="1" dirty="0">
                <a:latin typeface="+mj-lt"/>
              </a:rPr>
              <a:t>TC-SRV-AddContacts-N-001</a:t>
            </a:r>
            <a:r>
              <a:rPr lang="en-US" sz="2000" dirty="0">
                <a:latin typeface="+mj-lt"/>
              </a:rPr>
              <a:t>: Tests the addition of a contact where all the fields are inserted with valid value except field ‘</a:t>
            </a:r>
            <a:r>
              <a:rPr lang="en-US" sz="2000" b="1" dirty="0">
                <a:latin typeface="+mj-lt"/>
              </a:rPr>
              <a:t>email</a:t>
            </a:r>
            <a:r>
              <a:rPr lang="en-US" sz="2000" dirty="0">
                <a:latin typeface="+mj-lt"/>
              </a:rPr>
              <a:t>’ which has </a:t>
            </a:r>
            <a:r>
              <a:rPr lang="en-US" sz="2000" b="1" dirty="0">
                <a:latin typeface="+mj-lt"/>
              </a:rPr>
              <a:t>invalid value</a:t>
            </a:r>
            <a:r>
              <a:rPr lang="en-US" sz="2000" dirty="0">
                <a:latin typeface="+mj-lt"/>
              </a:rPr>
              <a:t>.</a:t>
            </a:r>
          </a:p>
          <a:p>
            <a:r>
              <a:rPr lang="en-US" sz="2000" b="1" dirty="0">
                <a:latin typeface="+mj-lt"/>
              </a:rPr>
              <a:t>TC-SRV-AddContacts-N-002</a:t>
            </a:r>
            <a:r>
              <a:rPr lang="en-US" sz="2000" dirty="0">
                <a:latin typeface="+mj-lt"/>
              </a:rPr>
              <a:t>: Tests the addition of a contact where all the fields are inserted with valid value except field ‘</a:t>
            </a:r>
            <a:r>
              <a:rPr lang="en-US" sz="2000" b="1" dirty="0">
                <a:latin typeface="+mj-lt"/>
              </a:rPr>
              <a:t>phone</a:t>
            </a:r>
            <a:r>
              <a:rPr lang="en-US" sz="2000" dirty="0">
                <a:latin typeface="+mj-lt"/>
              </a:rPr>
              <a:t>’ which has </a:t>
            </a:r>
            <a:r>
              <a:rPr lang="en-US" sz="2000" b="1" dirty="0">
                <a:latin typeface="+mj-lt"/>
              </a:rPr>
              <a:t>invalid value</a:t>
            </a:r>
            <a:r>
              <a:rPr lang="en-US" sz="2000" dirty="0">
                <a:latin typeface="+mj-lt"/>
              </a:rPr>
              <a:t>.</a:t>
            </a:r>
          </a:p>
          <a:p>
            <a:r>
              <a:rPr lang="en-US" sz="2000" b="1" dirty="0">
                <a:latin typeface="+mj-lt"/>
              </a:rPr>
              <a:t>TC-SRV-AddContacts-N-003</a:t>
            </a:r>
            <a:r>
              <a:rPr lang="en-US" sz="2000" dirty="0">
                <a:latin typeface="+mj-lt"/>
              </a:rPr>
              <a:t>: Tests the addition of a contact where all the fields are inserted with valid value except field ‘</a:t>
            </a:r>
            <a:r>
              <a:rPr lang="en-US" sz="2000" b="1" dirty="0" err="1">
                <a:latin typeface="+mj-lt"/>
              </a:rPr>
              <a:t>nickName</a:t>
            </a:r>
            <a:r>
              <a:rPr lang="en-US" sz="2000" dirty="0">
                <a:latin typeface="+mj-lt"/>
              </a:rPr>
              <a:t>’ which has </a:t>
            </a:r>
            <a:r>
              <a:rPr lang="en-US" sz="2000" b="1" dirty="0">
                <a:latin typeface="+mj-lt"/>
              </a:rPr>
              <a:t>invalid value</a:t>
            </a:r>
            <a:r>
              <a:rPr lang="en-US" sz="2000" dirty="0">
                <a:latin typeface="+mj-lt"/>
              </a:rPr>
              <a:t>.</a:t>
            </a:r>
          </a:p>
          <a:p>
            <a:endParaRPr lang="en-US" sz="2000" dirty="0">
              <a:latin typeface="+mj-lt"/>
            </a:endParaRPr>
          </a:p>
        </p:txBody>
      </p:sp>
      <p:sp>
        <p:nvSpPr>
          <p:cNvPr id="8" name="Rectangle 7">
            <a:extLst>
              <a:ext uri="{FF2B5EF4-FFF2-40B4-BE49-F238E27FC236}">
                <a16:creationId xmlns:a16="http://schemas.microsoft.com/office/drawing/2014/main" id="{D3B18318-B9B4-4BC8-92D8-A7C068029B54}"/>
              </a:ext>
            </a:extLst>
          </p:cNvPr>
          <p:cNvSpPr/>
          <p:nvPr/>
        </p:nvSpPr>
        <p:spPr>
          <a:xfrm>
            <a:off x="650414" y="5645323"/>
            <a:ext cx="10891168" cy="312650"/>
          </a:xfrm>
          <a:prstGeom prst="rect">
            <a:avLst/>
          </a:prstGeom>
        </p:spPr>
        <p:txBody>
          <a:bodyPr wrap="square">
            <a:spAutoFit/>
          </a:bodyPr>
          <a:lstStyle/>
          <a:p>
            <a:pPr>
              <a:lnSpc>
                <a:spcPct val="107000"/>
              </a:lnSpc>
              <a:spcAft>
                <a:spcPts val="800"/>
              </a:spcAft>
            </a:pPr>
            <a:r>
              <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naming convention of Test Case ID: TC = Test Case, SRV = Services, </a:t>
            </a:r>
            <a:r>
              <a:rPr lang="en-US" sz="1400" i="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AddContacts</a:t>
            </a:r>
            <a:r>
              <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 Service Operation, P = Positive or N = Negative, 001 = Serial Number</a:t>
            </a:r>
          </a:p>
        </p:txBody>
      </p:sp>
    </p:spTree>
    <p:extLst>
      <p:ext uri="{BB962C8B-B14F-4D97-AF65-F5344CB8AC3E}">
        <p14:creationId xmlns:p14="http://schemas.microsoft.com/office/powerpoint/2010/main" val="36218919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00303C-8974-4A9A-A29D-A3EE6669ABAC}"/>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1">
            <a:extLst>
              <a:ext uri="{FF2B5EF4-FFF2-40B4-BE49-F238E27FC236}">
                <a16:creationId xmlns:a16="http://schemas.microsoft.com/office/drawing/2014/main" id="{CFEC2AB3-B004-4F19-98D6-E090513BD380}"/>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10" name="Footer Placeholder 1">
            <a:extLst>
              <a:ext uri="{FF2B5EF4-FFF2-40B4-BE49-F238E27FC236}">
                <a16:creationId xmlns:a16="http://schemas.microsoft.com/office/drawing/2014/main" id="{5BEECC40-65C8-4947-BB32-CF1DCCC523B4}"/>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pic>
        <p:nvPicPr>
          <p:cNvPr id="11" name="Picture 10" descr="A picture containing object&#10;&#10;Description automatically generated">
            <a:extLst>
              <a:ext uri="{FF2B5EF4-FFF2-40B4-BE49-F238E27FC236}">
                <a16:creationId xmlns:a16="http://schemas.microsoft.com/office/drawing/2014/main" id="{2F601262-4A83-4C10-96BB-6FB80B5F73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2588" y="1280004"/>
            <a:ext cx="4686983" cy="4230619"/>
          </a:xfrm>
          <a:prstGeom prst="rect">
            <a:avLst/>
          </a:prstGeom>
        </p:spPr>
      </p:pic>
      <p:sp>
        <p:nvSpPr>
          <p:cNvPr id="12" name="TextBox 11">
            <a:extLst>
              <a:ext uri="{FF2B5EF4-FFF2-40B4-BE49-F238E27FC236}">
                <a16:creationId xmlns:a16="http://schemas.microsoft.com/office/drawing/2014/main" id="{17539415-C45C-4C29-B00B-A2268D99D5A3}"/>
              </a:ext>
            </a:extLst>
          </p:cNvPr>
          <p:cNvSpPr txBox="1"/>
          <p:nvPr/>
        </p:nvSpPr>
        <p:spPr>
          <a:xfrm>
            <a:off x="8328248" y="3640485"/>
            <a:ext cx="2815353" cy="784830"/>
          </a:xfrm>
          <a:prstGeom prst="rect">
            <a:avLst/>
          </a:prstGeom>
          <a:noFill/>
        </p:spPr>
        <p:txBody>
          <a:bodyPr wrap="square" rtlCol="0">
            <a:spAutoFit/>
          </a:bodyPr>
          <a:lstStyle/>
          <a:p>
            <a:pPr>
              <a:buSzPct val="90000"/>
            </a:pPr>
            <a:r>
              <a:rPr lang="en-GB" sz="1500" b="1" dirty="0">
                <a:solidFill>
                  <a:srgbClr val="00C1EF"/>
                </a:solidFill>
                <a:latin typeface="+mj-lt"/>
              </a:rPr>
              <a:t>headcount</a:t>
            </a:r>
            <a:endParaRPr lang="en-US" sz="1600" b="1" dirty="0">
              <a:solidFill>
                <a:srgbClr val="0061B9"/>
              </a:solidFill>
              <a:latin typeface="+mj-lt"/>
            </a:endParaRPr>
          </a:p>
          <a:p>
            <a:pPr>
              <a:buSzPct val="90000"/>
            </a:pPr>
            <a:r>
              <a:rPr lang="en-GB" sz="1500" dirty="0">
                <a:solidFill>
                  <a:srgbClr val="0061B9"/>
                </a:solidFill>
                <a:latin typeface="+mj-lt"/>
              </a:rPr>
              <a:t>2.000+ professionals</a:t>
            </a:r>
          </a:p>
          <a:p>
            <a:pPr>
              <a:buSzPct val="90000"/>
            </a:pPr>
            <a:r>
              <a:rPr lang="en-GB" sz="1500" dirty="0">
                <a:solidFill>
                  <a:srgbClr val="0061B9"/>
                </a:solidFill>
                <a:latin typeface="+mj-lt"/>
              </a:rPr>
              <a:t>20+ nationalities</a:t>
            </a:r>
          </a:p>
        </p:txBody>
      </p:sp>
      <p:sp>
        <p:nvSpPr>
          <p:cNvPr id="13" name="TextBox 12">
            <a:extLst>
              <a:ext uri="{FF2B5EF4-FFF2-40B4-BE49-F238E27FC236}">
                <a16:creationId xmlns:a16="http://schemas.microsoft.com/office/drawing/2014/main" id="{BDC04237-B44A-4D28-A08A-8A9B5655099C}"/>
              </a:ext>
            </a:extLst>
          </p:cNvPr>
          <p:cNvSpPr txBox="1"/>
          <p:nvPr/>
        </p:nvSpPr>
        <p:spPr>
          <a:xfrm>
            <a:off x="8328247" y="2144896"/>
            <a:ext cx="2879441" cy="1169551"/>
          </a:xfrm>
          <a:prstGeom prst="rect">
            <a:avLst/>
          </a:prstGeom>
          <a:noFill/>
        </p:spPr>
        <p:txBody>
          <a:bodyPr wrap="square" rtlCol="0">
            <a:spAutoFit/>
          </a:bodyPr>
          <a:lstStyle/>
          <a:p>
            <a:pPr>
              <a:buClr>
                <a:srgbClr val="0061B9"/>
              </a:buClr>
              <a:buSzPct val="90000"/>
            </a:pPr>
            <a:r>
              <a:rPr lang="en-GB" sz="1500" b="1" dirty="0">
                <a:solidFill>
                  <a:srgbClr val="00C1EF"/>
                </a:solidFill>
                <a:latin typeface="+mj-lt"/>
              </a:rPr>
              <a:t>500+ organizations worldwide</a:t>
            </a:r>
            <a:r>
              <a:rPr lang="en-GB" sz="1600" dirty="0">
                <a:solidFill>
                  <a:srgbClr val="0061B9"/>
                </a:solidFill>
                <a:latin typeface="+mj-lt"/>
              </a:rPr>
              <a:t> </a:t>
            </a:r>
            <a:endParaRPr lang="el-GR" sz="1600" dirty="0">
              <a:solidFill>
                <a:srgbClr val="0061B9"/>
              </a:solidFill>
              <a:latin typeface="+mj-lt"/>
            </a:endParaRPr>
          </a:p>
          <a:p>
            <a:pPr>
              <a:buClr>
                <a:srgbClr val="0061B9"/>
              </a:buClr>
              <a:buSzPct val="90000"/>
            </a:pPr>
            <a:r>
              <a:rPr lang="en-GB" sz="1500" dirty="0">
                <a:solidFill>
                  <a:srgbClr val="0061B9"/>
                </a:solidFill>
                <a:latin typeface="+mj-lt"/>
              </a:rPr>
              <a:t>have chosen our services</a:t>
            </a:r>
            <a:endParaRPr lang="el-GR" sz="1500" dirty="0">
              <a:solidFill>
                <a:srgbClr val="0061B9"/>
              </a:solidFill>
              <a:latin typeface="+mj-lt"/>
            </a:endParaRPr>
          </a:p>
          <a:p>
            <a:pPr>
              <a:buClr>
                <a:srgbClr val="0061B9"/>
              </a:buClr>
              <a:buSzPct val="90000"/>
            </a:pPr>
            <a:r>
              <a:rPr lang="en-GB" sz="1300" dirty="0" err="1">
                <a:solidFill>
                  <a:srgbClr val="0061B9"/>
                </a:solidFill>
                <a:latin typeface="+mj-lt"/>
              </a:rPr>
              <a:t>eu</a:t>
            </a:r>
            <a:r>
              <a:rPr lang="en-GB" sz="1300" dirty="0">
                <a:solidFill>
                  <a:srgbClr val="0061B9"/>
                </a:solidFill>
                <a:latin typeface="+mj-lt"/>
              </a:rPr>
              <a:t> institutions</a:t>
            </a:r>
          </a:p>
          <a:p>
            <a:pPr>
              <a:buClr>
                <a:srgbClr val="0061B9"/>
              </a:buClr>
              <a:buSzPct val="90000"/>
            </a:pPr>
            <a:r>
              <a:rPr lang="en-GB" sz="1300" dirty="0">
                <a:solidFill>
                  <a:srgbClr val="0061B9"/>
                </a:solidFill>
                <a:latin typeface="+mj-lt"/>
              </a:rPr>
              <a:t>public sector</a:t>
            </a:r>
          </a:p>
          <a:p>
            <a:pPr>
              <a:buClr>
                <a:srgbClr val="0061B9"/>
              </a:buClr>
              <a:buSzPct val="90000"/>
            </a:pPr>
            <a:r>
              <a:rPr lang="en-GB" sz="1300" dirty="0">
                <a:solidFill>
                  <a:srgbClr val="0061B9"/>
                </a:solidFill>
                <a:latin typeface="+mj-lt"/>
              </a:rPr>
              <a:t>enterprise solutions</a:t>
            </a:r>
          </a:p>
        </p:txBody>
      </p:sp>
      <p:sp>
        <p:nvSpPr>
          <p:cNvPr id="14" name="TextBox 13">
            <a:extLst>
              <a:ext uri="{FF2B5EF4-FFF2-40B4-BE49-F238E27FC236}">
                <a16:creationId xmlns:a16="http://schemas.microsoft.com/office/drawing/2014/main" id="{94D11061-2F60-49D0-8699-77C09F189814}"/>
              </a:ext>
            </a:extLst>
          </p:cNvPr>
          <p:cNvSpPr txBox="1"/>
          <p:nvPr/>
        </p:nvSpPr>
        <p:spPr>
          <a:xfrm>
            <a:off x="8328247" y="4992375"/>
            <a:ext cx="2585829" cy="553998"/>
          </a:xfrm>
          <a:prstGeom prst="rect">
            <a:avLst/>
          </a:prstGeom>
          <a:noFill/>
        </p:spPr>
        <p:txBody>
          <a:bodyPr wrap="square" rtlCol="0">
            <a:spAutoFit/>
          </a:bodyPr>
          <a:lstStyle/>
          <a:p>
            <a:pPr>
              <a:buSzPct val="90000"/>
            </a:pPr>
            <a:r>
              <a:rPr lang="en-GB" sz="1500" b="1" dirty="0">
                <a:solidFill>
                  <a:srgbClr val="00C1EF"/>
                </a:solidFill>
                <a:latin typeface="+mj-lt"/>
              </a:rPr>
              <a:t>47% </a:t>
            </a:r>
            <a:r>
              <a:rPr lang="en-GB" sz="1500" dirty="0">
                <a:solidFill>
                  <a:srgbClr val="0061B9"/>
                </a:solidFill>
                <a:latin typeface="+mj-lt"/>
              </a:rPr>
              <a:t>university graduates</a:t>
            </a:r>
          </a:p>
          <a:p>
            <a:pPr>
              <a:buSzPct val="90000"/>
            </a:pPr>
            <a:r>
              <a:rPr lang="en-GB" sz="1500" b="1" dirty="0">
                <a:solidFill>
                  <a:srgbClr val="00C1EF"/>
                </a:solidFill>
                <a:latin typeface="+mj-lt"/>
              </a:rPr>
              <a:t>24% </a:t>
            </a:r>
            <a:r>
              <a:rPr lang="en-GB" sz="1500" dirty="0" err="1">
                <a:solidFill>
                  <a:srgbClr val="0061B9"/>
                </a:solidFill>
                <a:latin typeface="+mj-lt"/>
              </a:rPr>
              <a:t>msc</a:t>
            </a:r>
            <a:r>
              <a:rPr lang="en-GB" sz="1500" dirty="0">
                <a:solidFill>
                  <a:srgbClr val="0061B9"/>
                </a:solidFill>
                <a:latin typeface="+mj-lt"/>
              </a:rPr>
              <a:t>/</a:t>
            </a:r>
            <a:r>
              <a:rPr lang="en-GB" sz="1500" dirty="0" err="1">
                <a:solidFill>
                  <a:srgbClr val="0061B9"/>
                </a:solidFill>
                <a:latin typeface="+mj-lt"/>
              </a:rPr>
              <a:t>phd</a:t>
            </a:r>
            <a:r>
              <a:rPr lang="en-GB" sz="1500" dirty="0">
                <a:solidFill>
                  <a:srgbClr val="0061B9"/>
                </a:solidFill>
                <a:latin typeface="+mj-lt"/>
              </a:rPr>
              <a:t> holders</a:t>
            </a:r>
          </a:p>
        </p:txBody>
      </p:sp>
      <p:sp>
        <p:nvSpPr>
          <p:cNvPr id="15" name="Rectangle 14">
            <a:extLst>
              <a:ext uri="{FF2B5EF4-FFF2-40B4-BE49-F238E27FC236}">
                <a16:creationId xmlns:a16="http://schemas.microsoft.com/office/drawing/2014/main" id="{601D0E9F-7D7C-43B7-BCE7-074BF2D2056B}"/>
              </a:ext>
            </a:extLst>
          </p:cNvPr>
          <p:cNvSpPr/>
          <p:nvPr/>
        </p:nvSpPr>
        <p:spPr>
          <a:xfrm>
            <a:off x="856444" y="3674476"/>
            <a:ext cx="2326698" cy="784830"/>
          </a:xfrm>
          <a:prstGeom prst="rect">
            <a:avLst/>
          </a:prstGeom>
        </p:spPr>
        <p:txBody>
          <a:bodyPr wrap="square">
            <a:spAutoFit/>
          </a:bodyPr>
          <a:lstStyle/>
          <a:p>
            <a:pPr algn="r"/>
            <a:r>
              <a:rPr lang="en-US" sz="1500" dirty="0">
                <a:latin typeface="+mj-lt"/>
              </a:rPr>
              <a:t>key player in </a:t>
            </a:r>
            <a:endParaRPr lang="el-GR" sz="1500" dirty="0">
              <a:latin typeface="+mj-lt"/>
            </a:endParaRPr>
          </a:p>
          <a:p>
            <a:pPr algn="r"/>
            <a:r>
              <a:rPr lang="en-US" sz="1500" dirty="0" err="1">
                <a:latin typeface="+mj-lt"/>
              </a:rPr>
              <a:t>e.u.</a:t>
            </a:r>
            <a:r>
              <a:rPr lang="en-US" sz="1500" dirty="0">
                <a:latin typeface="+mj-lt"/>
              </a:rPr>
              <a:t> institutions and </a:t>
            </a:r>
          </a:p>
          <a:p>
            <a:pPr algn="r"/>
            <a:r>
              <a:rPr lang="en-US" sz="1500" dirty="0">
                <a:latin typeface="+mj-lt"/>
              </a:rPr>
              <a:t>agencies for </a:t>
            </a:r>
            <a:r>
              <a:rPr lang="en-US" sz="1500" b="1" dirty="0">
                <a:solidFill>
                  <a:srgbClr val="00C1EF"/>
                </a:solidFill>
                <a:latin typeface="+mj-lt"/>
              </a:rPr>
              <a:t>20+</a:t>
            </a:r>
            <a:r>
              <a:rPr lang="en-US" sz="1500" dirty="0">
                <a:solidFill>
                  <a:srgbClr val="0061B9"/>
                </a:solidFill>
                <a:latin typeface="+mj-lt"/>
              </a:rPr>
              <a:t> </a:t>
            </a:r>
            <a:r>
              <a:rPr lang="en-US" sz="1500" dirty="0">
                <a:latin typeface="+mj-lt"/>
              </a:rPr>
              <a:t>years</a:t>
            </a:r>
          </a:p>
        </p:txBody>
      </p:sp>
      <p:sp>
        <p:nvSpPr>
          <p:cNvPr id="16" name="Rectangle 15">
            <a:extLst>
              <a:ext uri="{FF2B5EF4-FFF2-40B4-BE49-F238E27FC236}">
                <a16:creationId xmlns:a16="http://schemas.microsoft.com/office/drawing/2014/main" id="{FEB81A94-02DB-4367-A602-B0D0AC0112BF}"/>
              </a:ext>
            </a:extLst>
          </p:cNvPr>
          <p:cNvSpPr/>
          <p:nvPr/>
        </p:nvSpPr>
        <p:spPr>
          <a:xfrm>
            <a:off x="856444" y="877466"/>
            <a:ext cx="2326698" cy="784830"/>
          </a:xfrm>
          <a:prstGeom prst="rect">
            <a:avLst/>
          </a:prstGeom>
        </p:spPr>
        <p:txBody>
          <a:bodyPr wrap="square">
            <a:spAutoFit/>
          </a:bodyPr>
          <a:lstStyle/>
          <a:p>
            <a:pPr algn="r"/>
            <a:r>
              <a:rPr lang="en-US" sz="1500" dirty="0">
                <a:latin typeface="+mj-lt"/>
              </a:rPr>
              <a:t>established in </a:t>
            </a:r>
            <a:r>
              <a:rPr lang="en-US" sz="1500" b="1" dirty="0">
                <a:solidFill>
                  <a:srgbClr val="00C1EF"/>
                </a:solidFill>
                <a:latin typeface="+mj-lt"/>
              </a:rPr>
              <a:t>1996</a:t>
            </a:r>
            <a:r>
              <a:rPr lang="en-US" sz="1500" dirty="0">
                <a:solidFill>
                  <a:srgbClr val="0061B9"/>
                </a:solidFill>
                <a:latin typeface="+mj-lt"/>
              </a:rPr>
              <a:t> </a:t>
            </a:r>
            <a:r>
              <a:rPr lang="en-US" sz="1500" dirty="0">
                <a:latin typeface="+mj-lt"/>
              </a:rPr>
              <a:t>in </a:t>
            </a:r>
            <a:r>
              <a:rPr lang="en-US" sz="1500" dirty="0" err="1">
                <a:latin typeface="+mj-lt"/>
              </a:rPr>
              <a:t>luxembourg</a:t>
            </a:r>
            <a:r>
              <a:rPr lang="en-US" sz="1500" dirty="0">
                <a:latin typeface="+mj-lt"/>
              </a:rPr>
              <a:t>, operations </a:t>
            </a:r>
            <a:br>
              <a:rPr lang="el-GR" sz="1500" dirty="0">
                <a:latin typeface="+mj-lt"/>
              </a:rPr>
            </a:br>
            <a:r>
              <a:rPr lang="en-US" sz="1500" dirty="0">
                <a:latin typeface="+mj-lt"/>
              </a:rPr>
              <a:t>in </a:t>
            </a:r>
            <a:r>
              <a:rPr lang="en-US" sz="1500" b="1" dirty="0">
                <a:solidFill>
                  <a:srgbClr val="00C1EF"/>
                </a:solidFill>
                <a:latin typeface="+mj-lt"/>
              </a:rPr>
              <a:t>13</a:t>
            </a:r>
            <a:r>
              <a:rPr lang="en-US" sz="1500" dirty="0">
                <a:solidFill>
                  <a:srgbClr val="0061B9"/>
                </a:solidFill>
                <a:latin typeface="+mj-lt"/>
              </a:rPr>
              <a:t> </a:t>
            </a:r>
            <a:r>
              <a:rPr lang="en-US" sz="1500" dirty="0">
                <a:latin typeface="+mj-lt"/>
              </a:rPr>
              <a:t>countries</a:t>
            </a:r>
          </a:p>
        </p:txBody>
      </p:sp>
      <p:sp>
        <p:nvSpPr>
          <p:cNvPr id="17" name="Rectangle 16">
            <a:extLst>
              <a:ext uri="{FF2B5EF4-FFF2-40B4-BE49-F238E27FC236}">
                <a16:creationId xmlns:a16="http://schemas.microsoft.com/office/drawing/2014/main" id="{472AF535-5D03-4CBC-8CED-7316C36696B8}"/>
              </a:ext>
            </a:extLst>
          </p:cNvPr>
          <p:cNvSpPr/>
          <p:nvPr/>
        </p:nvSpPr>
        <p:spPr>
          <a:xfrm>
            <a:off x="832046" y="2337256"/>
            <a:ext cx="2326698" cy="784830"/>
          </a:xfrm>
          <a:prstGeom prst="rect">
            <a:avLst/>
          </a:prstGeom>
        </p:spPr>
        <p:txBody>
          <a:bodyPr wrap="square">
            <a:spAutoFit/>
          </a:bodyPr>
          <a:lstStyle/>
          <a:p>
            <a:pPr algn="r"/>
            <a:r>
              <a:rPr lang="en-US" sz="1500" dirty="0">
                <a:latin typeface="+mj-lt"/>
              </a:rPr>
              <a:t>outstanding record </a:t>
            </a:r>
          </a:p>
          <a:p>
            <a:pPr algn="r"/>
            <a:r>
              <a:rPr lang="en-US" sz="1500" dirty="0">
                <a:latin typeface="+mj-lt"/>
              </a:rPr>
              <a:t>in over </a:t>
            </a:r>
            <a:r>
              <a:rPr lang="en-US" sz="1500" b="1" dirty="0">
                <a:solidFill>
                  <a:srgbClr val="00C1EF"/>
                </a:solidFill>
                <a:latin typeface="+mj-lt"/>
              </a:rPr>
              <a:t>70+ countries </a:t>
            </a:r>
          </a:p>
          <a:p>
            <a:pPr algn="r"/>
            <a:r>
              <a:rPr lang="en-US" sz="1500" dirty="0">
                <a:latin typeface="+mj-lt"/>
              </a:rPr>
              <a:t>around the globe</a:t>
            </a:r>
          </a:p>
        </p:txBody>
      </p:sp>
      <p:sp>
        <p:nvSpPr>
          <p:cNvPr id="18" name="Rectangle 17">
            <a:extLst>
              <a:ext uri="{FF2B5EF4-FFF2-40B4-BE49-F238E27FC236}">
                <a16:creationId xmlns:a16="http://schemas.microsoft.com/office/drawing/2014/main" id="{A124B1CE-36EF-44D8-B34B-DAECE5FF5405}"/>
              </a:ext>
            </a:extLst>
          </p:cNvPr>
          <p:cNvSpPr/>
          <p:nvPr/>
        </p:nvSpPr>
        <p:spPr>
          <a:xfrm>
            <a:off x="8328247" y="1258610"/>
            <a:ext cx="3304435" cy="553998"/>
          </a:xfrm>
          <a:prstGeom prst="rect">
            <a:avLst/>
          </a:prstGeom>
        </p:spPr>
        <p:txBody>
          <a:bodyPr wrap="square">
            <a:spAutoFit/>
          </a:bodyPr>
          <a:lstStyle/>
          <a:p>
            <a:r>
              <a:rPr lang="en-US" sz="1500" dirty="0">
                <a:solidFill>
                  <a:srgbClr val="0061B9"/>
                </a:solidFill>
                <a:latin typeface="+mj-lt"/>
              </a:rPr>
              <a:t>a leading </a:t>
            </a:r>
            <a:r>
              <a:rPr lang="en-US" sz="1500" dirty="0" err="1">
                <a:solidFill>
                  <a:srgbClr val="0061B9"/>
                </a:solidFill>
                <a:latin typeface="+mj-lt"/>
              </a:rPr>
              <a:t>european</a:t>
            </a:r>
            <a:r>
              <a:rPr lang="en-US" sz="1500" dirty="0">
                <a:solidFill>
                  <a:srgbClr val="0061B9"/>
                </a:solidFill>
                <a:latin typeface="+mj-lt"/>
              </a:rPr>
              <a:t> </a:t>
            </a:r>
            <a:r>
              <a:rPr lang="en-US" sz="1500" b="1" dirty="0">
                <a:solidFill>
                  <a:srgbClr val="00C1EF"/>
                </a:solidFill>
                <a:latin typeface="+mj-lt"/>
              </a:rPr>
              <a:t>IT</a:t>
            </a:r>
            <a:r>
              <a:rPr lang="en-US" sz="1500" dirty="0">
                <a:solidFill>
                  <a:srgbClr val="0061B9"/>
                </a:solidFill>
                <a:latin typeface="+mj-lt"/>
              </a:rPr>
              <a:t> solutions </a:t>
            </a:r>
            <a:br>
              <a:rPr lang="en-US" sz="1500" dirty="0">
                <a:solidFill>
                  <a:srgbClr val="0061B9"/>
                </a:solidFill>
                <a:latin typeface="+mj-lt"/>
              </a:rPr>
            </a:br>
            <a:r>
              <a:rPr lang="en-US" sz="1500" dirty="0">
                <a:solidFill>
                  <a:srgbClr val="0061B9"/>
                </a:solidFill>
                <a:latin typeface="+mj-lt"/>
              </a:rPr>
              <a:t>&amp; services company</a:t>
            </a:r>
          </a:p>
        </p:txBody>
      </p:sp>
      <p:pic>
        <p:nvPicPr>
          <p:cNvPr id="19" name="Picture 18">
            <a:extLst>
              <a:ext uri="{FF2B5EF4-FFF2-40B4-BE49-F238E27FC236}">
                <a16:creationId xmlns:a16="http://schemas.microsoft.com/office/drawing/2014/main" id="{7F582D89-66D0-4D75-A48F-58B36E50CC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5040" y="2316231"/>
            <a:ext cx="716881" cy="716881"/>
          </a:xfrm>
          <a:prstGeom prst="rect">
            <a:avLst/>
          </a:prstGeom>
        </p:spPr>
      </p:pic>
      <p:pic>
        <p:nvPicPr>
          <p:cNvPr id="20" name="Picture 19">
            <a:extLst>
              <a:ext uri="{FF2B5EF4-FFF2-40B4-BE49-F238E27FC236}">
                <a16:creationId xmlns:a16="http://schemas.microsoft.com/office/drawing/2014/main" id="{EAD2E8E0-0409-48C9-85F5-486A93498C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5070" y="3734488"/>
            <a:ext cx="716881" cy="716881"/>
          </a:xfrm>
          <a:prstGeom prst="rect">
            <a:avLst/>
          </a:prstGeom>
        </p:spPr>
      </p:pic>
      <p:pic>
        <p:nvPicPr>
          <p:cNvPr id="21" name="Picture 20" descr="A close up of a sign&#10;&#10;Description automatically generated">
            <a:extLst>
              <a:ext uri="{FF2B5EF4-FFF2-40B4-BE49-F238E27FC236}">
                <a16:creationId xmlns:a16="http://schemas.microsoft.com/office/drawing/2014/main" id="{A03E253F-593A-4957-9B0B-80008024AC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5070" y="5102639"/>
            <a:ext cx="716881" cy="716881"/>
          </a:xfrm>
          <a:prstGeom prst="rect">
            <a:avLst/>
          </a:prstGeom>
        </p:spPr>
      </p:pic>
      <p:pic>
        <p:nvPicPr>
          <p:cNvPr id="22" name="Picture 21">
            <a:extLst>
              <a:ext uri="{FF2B5EF4-FFF2-40B4-BE49-F238E27FC236}">
                <a16:creationId xmlns:a16="http://schemas.microsoft.com/office/drawing/2014/main" id="{16E20223-CB84-4702-A859-B5C5AF4671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5039" y="3719752"/>
            <a:ext cx="716881" cy="716881"/>
          </a:xfrm>
          <a:prstGeom prst="rect">
            <a:avLst/>
          </a:prstGeom>
        </p:spPr>
      </p:pic>
      <p:pic>
        <p:nvPicPr>
          <p:cNvPr id="23" name="Picture 22">
            <a:extLst>
              <a:ext uri="{FF2B5EF4-FFF2-40B4-BE49-F238E27FC236}">
                <a16:creationId xmlns:a16="http://schemas.microsoft.com/office/drawing/2014/main" id="{A7D5A99B-54DA-4076-92EF-C56790C440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5070" y="2325065"/>
            <a:ext cx="716881" cy="716881"/>
          </a:xfrm>
          <a:prstGeom prst="rect">
            <a:avLst/>
          </a:prstGeom>
        </p:spPr>
      </p:pic>
      <p:pic>
        <p:nvPicPr>
          <p:cNvPr id="24" name="Picture 23">
            <a:extLst>
              <a:ext uri="{FF2B5EF4-FFF2-40B4-BE49-F238E27FC236}">
                <a16:creationId xmlns:a16="http://schemas.microsoft.com/office/drawing/2014/main" id="{9C93CE9A-9600-44E4-921C-D145E403025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55043" y="917975"/>
            <a:ext cx="716881" cy="716881"/>
          </a:xfrm>
          <a:prstGeom prst="rect">
            <a:avLst/>
          </a:prstGeom>
        </p:spPr>
      </p:pic>
      <p:sp>
        <p:nvSpPr>
          <p:cNvPr id="25" name="Rectangle 24">
            <a:extLst>
              <a:ext uri="{FF2B5EF4-FFF2-40B4-BE49-F238E27FC236}">
                <a16:creationId xmlns:a16="http://schemas.microsoft.com/office/drawing/2014/main" id="{8496112C-C494-485E-BB70-1F99F64D9BF8}"/>
              </a:ext>
            </a:extLst>
          </p:cNvPr>
          <p:cNvSpPr/>
          <p:nvPr/>
        </p:nvSpPr>
        <p:spPr>
          <a:xfrm>
            <a:off x="856444" y="5075666"/>
            <a:ext cx="2326698" cy="784830"/>
          </a:xfrm>
          <a:prstGeom prst="rect">
            <a:avLst/>
          </a:prstGeom>
        </p:spPr>
        <p:txBody>
          <a:bodyPr wrap="square">
            <a:spAutoFit/>
          </a:bodyPr>
          <a:lstStyle/>
          <a:p>
            <a:pPr algn="r"/>
            <a:r>
              <a:rPr lang="en-US" sz="1500" dirty="0">
                <a:latin typeface="+mj-lt"/>
              </a:rPr>
              <a:t>more than </a:t>
            </a:r>
            <a:r>
              <a:rPr lang="en-US" sz="1500" b="1" dirty="0">
                <a:solidFill>
                  <a:srgbClr val="54BEDA"/>
                </a:solidFill>
                <a:latin typeface="+mj-lt"/>
              </a:rPr>
              <a:t>25% growth </a:t>
            </a:r>
          </a:p>
          <a:p>
            <a:pPr algn="r"/>
            <a:r>
              <a:rPr lang="en-US" sz="1500" dirty="0">
                <a:latin typeface="+mj-lt"/>
              </a:rPr>
              <a:t>in revenue over </a:t>
            </a:r>
          </a:p>
          <a:p>
            <a:pPr algn="r"/>
            <a:r>
              <a:rPr lang="en-US" sz="1500" dirty="0">
                <a:latin typeface="+mj-lt"/>
              </a:rPr>
              <a:t>the past 2 years</a:t>
            </a:r>
          </a:p>
        </p:txBody>
      </p:sp>
      <p:pic>
        <p:nvPicPr>
          <p:cNvPr id="26" name="Picture 25">
            <a:extLst>
              <a:ext uri="{FF2B5EF4-FFF2-40B4-BE49-F238E27FC236}">
                <a16:creationId xmlns:a16="http://schemas.microsoft.com/office/drawing/2014/main" id="{34A21BA1-636D-42E4-8755-6FBC003F69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55040" y="5168046"/>
            <a:ext cx="716881" cy="716881"/>
          </a:xfrm>
          <a:prstGeom prst="rect">
            <a:avLst/>
          </a:prstGeom>
        </p:spPr>
      </p:pic>
      <p:pic>
        <p:nvPicPr>
          <p:cNvPr id="27" name="Picture 26">
            <a:extLst>
              <a:ext uri="{FF2B5EF4-FFF2-40B4-BE49-F238E27FC236}">
                <a16:creationId xmlns:a16="http://schemas.microsoft.com/office/drawing/2014/main" id="{3A623CC8-1AE1-49F6-B96B-F6887B92B96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99996" y="950494"/>
            <a:ext cx="716881" cy="716881"/>
          </a:xfrm>
          <a:prstGeom prst="rect">
            <a:avLst/>
          </a:prstGeom>
        </p:spPr>
      </p:pic>
      <p:sp>
        <p:nvSpPr>
          <p:cNvPr id="28" name="Rectangle 27">
            <a:extLst>
              <a:ext uri="{FF2B5EF4-FFF2-40B4-BE49-F238E27FC236}">
                <a16:creationId xmlns:a16="http://schemas.microsoft.com/office/drawing/2014/main" id="{A27EC99A-E371-4F54-AC20-436CD4E496B9}"/>
              </a:ext>
            </a:extLst>
          </p:cNvPr>
          <p:cNvSpPr/>
          <p:nvPr/>
        </p:nvSpPr>
        <p:spPr>
          <a:xfrm>
            <a:off x="4352132" y="872100"/>
            <a:ext cx="2667893" cy="461665"/>
          </a:xfrm>
          <a:prstGeom prst="rect">
            <a:avLst/>
          </a:prstGeom>
        </p:spPr>
        <p:txBody>
          <a:bodyPr wrap="square">
            <a:spAutoFit/>
          </a:bodyPr>
          <a:lstStyle/>
          <a:p>
            <a:pPr algn="ctr"/>
            <a:r>
              <a:rPr lang="en-US" sz="2400" b="1" dirty="0">
                <a:solidFill>
                  <a:srgbClr val="0061B9"/>
                </a:solidFill>
                <a:latin typeface="+mj-lt"/>
              </a:rPr>
              <a:t>#</a:t>
            </a:r>
            <a:r>
              <a:rPr lang="en-US" sz="2400" b="1" dirty="0" err="1">
                <a:solidFill>
                  <a:srgbClr val="0061B9"/>
                </a:solidFill>
                <a:latin typeface="+mj-lt"/>
              </a:rPr>
              <a:t>WeAreIntrasoft</a:t>
            </a:r>
            <a:endParaRPr lang="en-US" sz="2400" b="1" dirty="0">
              <a:solidFill>
                <a:srgbClr val="0061B9"/>
              </a:solidFill>
              <a:latin typeface="+mj-lt"/>
            </a:endParaRPr>
          </a:p>
        </p:txBody>
      </p:sp>
      <p:cxnSp>
        <p:nvCxnSpPr>
          <p:cNvPr id="29" name="Straight Connector 28">
            <a:extLst>
              <a:ext uri="{FF2B5EF4-FFF2-40B4-BE49-F238E27FC236}">
                <a16:creationId xmlns:a16="http://schemas.microsoft.com/office/drawing/2014/main" id="{7EFA1076-489B-4657-BB81-845D771A478A}"/>
              </a:ext>
            </a:extLst>
          </p:cNvPr>
          <p:cNvCxnSpPr>
            <a:cxnSpLocks/>
          </p:cNvCxnSpPr>
          <p:nvPr/>
        </p:nvCxnSpPr>
        <p:spPr>
          <a:xfrm rot="16200000">
            <a:off x="5695388" y="1072493"/>
            <a:ext cx="0" cy="534767"/>
          </a:xfrm>
          <a:prstGeom prst="line">
            <a:avLst/>
          </a:prstGeom>
          <a:ln w="19050">
            <a:solidFill>
              <a:srgbClr val="00C1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44852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78B33-F921-4F69-99D1-9789F682D0DF}"/>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333755" y="2707264"/>
            <a:ext cx="9524490"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prepare to build Web Service Test Scripts</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1333755" y="1877170"/>
            <a:ext cx="9524490" cy="721736"/>
          </a:xfrm>
          <a:prstGeom prst="rect">
            <a:avLst/>
          </a:prstGeom>
        </p:spPr>
        <p:txBody>
          <a:bodyPr wrap="square">
            <a:spAutoFit/>
          </a:bodyPr>
          <a:lstStyle/>
          <a:p>
            <a:pPr algn="ctr">
              <a:lnSpc>
                <a:spcPct val="107000"/>
              </a:lnSpc>
              <a:spcAft>
                <a:spcPts val="800"/>
              </a:spcAft>
            </a:pPr>
            <a:r>
              <a:rPr lang="en-US" sz="40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40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4</a:t>
            </a:r>
            <a:endParaRPr lang="en-US"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056367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10E1DE-0873-4599-BDFF-EEBCF1DE5AD3}"/>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798046" y="2365438"/>
            <a:ext cx="4445163" cy="2127121"/>
          </a:xfrm>
          <a:prstGeom prst="rect">
            <a:avLst/>
          </a:prstGeom>
        </p:spPr>
        <p:txBody>
          <a:bodyPr wrap="square">
            <a:spAutoFit/>
          </a:bodyPr>
          <a:lstStyle/>
          <a:p>
            <a:pPr>
              <a:lnSpc>
                <a:spcPct val="107000"/>
              </a:lnSpc>
              <a:spcAft>
                <a:spcPts val="800"/>
              </a:spcAft>
            </a:pPr>
            <a:r>
              <a:rPr lang="en-US" sz="32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download and Install </a:t>
            </a:r>
          </a:p>
          <a:p>
            <a:pP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SoapUI Open Source</a:t>
            </a:r>
          </a:p>
          <a:p>
            <a:pPr>
              <a:lnSpc>
                <a:spcPct val="107000"/>
              </a:lnSpc>
              <a:spcAft>
                <a:spcPts val="800"/>
              </a:spcAft>
            </a:pPr>
            <a:r>
              <a:rPr lang="en-US" sz="2000" dirty="0">
                <a:hlinkClick r:id="rId2"/>
              </a:rPr>
              <a:t>https://www.soapui.org/downloads/soapui.html</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D1634523-6B9D-4C9D-9C35-1DE6A00DDCC2}"/>
              </a:ext>
            </a:extLst>
          </p:cNvPr>
          <p:cNvSpPr/>
          <p:nvPr/>
        </p:nvSpPr>
        <p:spPr>
          <a:xfrm>
            <a:off x="215074" y="204013"/>
            <a:ext cx="9524490"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4.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repare to build Web Service Test Scripts</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BB4E025-DBC4-434E-8136-CC19E6FCDE1D}"/>
              </a:ext>
            </a:extLst>
          </p:cNvPr>
          <p:cNvPicPr>
            <a:picLocks noChangeAspect="1"/>
          </p:cNvPicPr>
          <p:nvPr/>
        </p:nvPicPr>
        <p:blipFill>
          <a:blip r:embed="rId3"/>
          <a:stretch>
            <a:fillRect/>
          </a:stretch>
        </p:blipFill>
        <p:spPr>
          <a:xfrm>
            <a:off x="5488151" y="1654261"/>
            <a:ext cx="5905803" cy="3549477"/>
          </a:xfrm>
          <a:prstGeom prst="rect">
            <a:avLst/>
          </a:prstGeom>
        </p:spPr>
      </p:pic>
    </p:spTree>
    <p:extLst>
      <p:ext uri="{BB962C8B-B14F-4D97-AF65-F5344CB8AC3E}">
        <p14:creationId xmlns:p14="http://schemas.microsoft.com/office/powerpoint/2010/main" val="108129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C1D39F-E1D3-4676-97C3-FBABDDCA1DEE}"/>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896010" y="2707264"/>
            <a:ext cx="10718815" cy="1294137"/>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p>
          <a:p>
            <a:pPr algn="ctr">
              <a:lnSpc>
                <a:spcPct val="107000"/>
              </a:lnSpc>
              <a:spcAft>
                <a:spcPts val="800"/>
              </a:spcAft>
            </a:pP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with the common way</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1333755" y="1877170"/>
            <a:ext cx="9524490" cy="721736"/>
          </a:xfrm>
          <a:prstGeom prst="rect">
            <a:avLst/>
          </a:prstGeom>
        </p:spPr>
        <p:txBody>
          <a:bodyPr wrap="square">
            <a:spAutoFit/>
          </a:bodyPr>
          <a:lstStyle/>
          <a:p>
            <a:pPr algn="ctr">
              <a:lnSpc>
                <a:spcPct val="107000"/>
              </a:lnSpc>
              <a:spcAft>
                <a:spcPts val="800"/>
              </a:spcAft>
            </a:pPr>
            <a:r>
              <a:rPr lang="en-US" sz="40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40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a:t>
            </a:r>
            <a:endParaRPr lang="en-US"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745068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63C4BEC-81DF-4B0A-ABF4-9CE449D3B2FD}"/>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756483" y="1058050"/>
            <a:ext cx="4613539" cy="53290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open SoapUI Open Source</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977EAD5-C04E-4AE3-8F75-8E378A6D8330}"/>
              </a:ext>
            </a:extLst>
          </p:cNvPr>
          <p:cNvPicPr>
            <a:picLocks noChangeAspect="1"/>
          </p:cNvPicPr>
          <p:nvPr/>
        </p:nvPicPr>
        <p:blipFill>
          <a:blip r:embed="rId2"/>
          <a:stretch>
            <a:fillRect/>
          </a:stretch>
        </p:blipFill>
        <p:spPr>
          <a:xfrm>
            <a:off x="1078174" y="1691878"/>
            <a:ext cx="5889346" cy="1487515"/>
          </a:xfrm>
          <a:prstGeom prst="rect">
            <a:avLst/>
          </a:prstGeom>
        </p:spPr>
      </p:pic>
      <p:sp>
        <p:nvSpPr>
          <p:cNvPr id="8" name="Rectangle 7">
            <a:extLst>
              <a:ext uri="{FF2B5EF4-FFF2-40B4-BE49-F238E27FC236}">
                <a16:creationId xmlns:a16="http://schemas.microsoft.com/office/drawing/2014/main" id="{E84177E9-D27A-4B33-A5CA-0796BD4673B7}"/>
              </a:ext>
            </a:extLst>
          </p:cNvPr>
          <p:cNvSpPr/>
          <p:nvPr/>
        </p:nvSpPr>
        <p:spPr>
          <a:xfrm>
            <a:off x="559736" y="3280318"/>
            <a:ext cx="11072528" cy="53290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and start a new project (e.g.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SEETest-SrvTests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selecting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New SOAP Project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BE50300D-05BE-4D1F-BBD4-B09005F3F45A}"/>
              </a:ext>
            </a:extLst>
          </p:cNvPr>
          <p:cNvPicPr>
            <a:picLocks noChangeAspect="1"/>
          </p:cNvPicPr>
          <p:nvPr/>
        </p:nvPicPr>
        <p:blipFill>
          <a:blip r:embed="rId3"/>
          <a:stretch>
            <a:fillRect/>
          </a:stretch>
        </p:blipFill>
        <p:spPr>
          <a:xfrm>
            <a:off x="4022847" y="3914148"/>
            <a:ext cx="3506480" cy="1820809"/>
          </a:xfrm>
          <a:prstGeom prst="rect">
            <a:avLst/>
          </a:prstGeom>
        </p:spPr>
      </p:pic>
      <p:pic>
        <p:nvPicPr>
          <p:cNvPr id="11" name="Picture 10">
            <a:extLst>
              <a:ext uri="{FF2B5EF4-FFF2-40B4-BE49-F238E27FC236}">
                <a16:creationId xmlns:a16="http://schemas.microsoft.com/office/drawing/2014/main" id="{BD1B31F9-C3A3-4D3C-BDFF-7A6A5AC5CEEB}"/>
              </a:ext>
            </a:extLst>
          </p:cNvPr>
          <p:cNvPicPr>
            <a:picLocks noChangeAspect="1"/>
          </p:cNvPicPr>
          <p:nvPr/>
        </p:nvPicPr>
        <p:blipFill>
          <a:blip r:embed="rId4"/>
          <a:stretch>
            <a:fillRect/>
          </a:stretch>
        </p:blipFill>
        <p:spPr>
          <a:xfrm>
            <a:off x="6928671" y="4134355"/>
            <a:ext cx="4041611" cy="1949399"/>
          </a:xfrm>
          <a:prstGeom prst="rect">
            <a:avLst/>
          </a:prstGeom>
        </p:spPr>
      </p:pic>
    </p:spTree>
    <p:extLst>
      <p:ext uri="{BB962C8B-B14F-4D97-AF65-F5344CB8AC3E}">
        <p14:creationId xmlns:p14="http://schemas.microsoft.com/office/powerpoint/2010/main" val="639577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854CC4-8B91-4627-B478-B072654B2B21}"/>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654343" y="1334128"/>
            <a:ext cx="8265213" cy="53290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before proceeding with test cases, select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Save Project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
        <p:nvSpPr>
          <p:cNvPr id="8" name="Rectangle 7">
            <a:extLst>
              <a:ext uri="{FF2B5EF4-FFF2-40B4-BE49-F238E27FC236}">
                <a16:creationId xmlns:a16="http://schemas.microsoft.com/office/drawing/2014/main" id="{E84177E9-D27A-4B33-A5CA-0796BD4673B7}"/>
              </a:ext>
            </a:extLst>
          </p:cNvPr>
          <p:cNvSpPr/>
          <p:nvPr/>
        </p:nvSpPr>
        <p:spPr>
          <a:xfrm>
            <a:off x="5077838" y="4990969"/>
            <a:ext cx="6643992" cy="736355"/>
          </a:xfrm>
          <a:prstGeom prst="rect">
            <a:avLst/>
          </a:prstGeom>
        </p:spPr>
        <p:txBody>
          <a:bodyPr wrap="square">
            <a:spAutoFit/>
          </a:bodyPr>
          <a:lstStyle/>
          <a:p>
            <a:pPr>
              <a:lnSpc>
                <a:spcPct val="107000"/>
              </a:lnSpc>
              <a:spcAft>
                <a:spcPts val="800"/>
              </a:spcAft>
            </a:pPr>
            <a:r>
              <a:rPr lang="en-US" sz="20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it is not mandatory to save the project at the beginning. It is just a suggestion in order not to forget to save it before exiting. </a:t>
            </a:r>
          </a:p>
        </p:txBody>
      </p:sp>
      <p:pic>
        <p:nvPicPr>
          <p:cNvPr id="3" name="Picture 2">
            <a:extLst>
              <a:ext uri="{FF2B5EF4-FFF2-40B4-BE49-F238E27FC236}">
                <a16:creationId xmlns:a16="http://schemas.microsoft.com/office/drawing/2014/main" id="{4D149E51-760F-4147-AD3D-DB05F3071E77}"/>
              </a:ext>
            </a:extLst>
          </p:cNvPr>
          <p:cNvPicPr>
            <a:picLocks noChangeAspect="1"/>
          </p:cNvPicPr>
          <p:nvPr/>
        </p:nvPicPr>
        <p:blipFill>
          <a:blip r:embed="rId2"/>
          <a:stretch>
            <a:fillRect/>
          </a:stretch>
        </p:blipFill>
        <p:spPr>
          <a:xfrm>
            <a:off x="1404798" y="2084406"/>
            <a:ext cx="3402965" cy="3642918"/>
          </a:xfrm>
          <a:prstGeom prst="rect">
            <a:avLst/>
          </a:prstGeom>
        </p:spPr>
      </p:pic>
      <p:sp>
        <p:nvSpPr>
          <p:cNvPr id="9" name="Rectangle 8">
            <a:extLst>
              <a:ext uri="{FF2B5EF4-FFF2-40B4-BE49-F238E27FC236}">
                <a16:creationId xmlns:a16="http://schemas.microsoft.com/office/drawing/2014/main" id="{445FADF1-0FBF-4149-A3CD-071CD9024631}"/>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(2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496501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7D5DFB-7284-4868-8BC9-46858B13CB24}"/>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457271" y="2099224"/>
            <a:ext cx="5123887"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right click on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SoapUI Project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and select option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New </a:t>
            </a:r>
            <a:r>
              <a:rPr lang="en-US" sz="2800" dirty="0" err="1">
                <a:solidFill>
                  <a:schemeClr val="accent2"/>
                </a:solidFill>
                <a:latin typeface="Calibri Light" panose="020F0302020204030204" pitchFamily="34" charset="0"/>
                <a:ea typeface="Calibri" panose="020F0502020204030204" pitchFamily="34" charset="0"/>
                <a:cs typeface="Times New Roman" panose="02020603050405020304" pitchFamily="18" charset="0"/>
              </a:rPr>
              <a:t>TestSuite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pic>
        <p:nvPicPr>
          <p:cNvPr id="2" name="Picture 1">
            <a:extLst>
              <a:ext uri="{FF2B5EF4-FFF2-40B4-BE49-F238E27FC236}">
                <a16:creationId xmlns:a16="http://schemas.microsoft.com/office/drawing/2014/main" id="{ACB65E2B-4044-4076-8D64-1E5959C6EE22}"/>
              </a:ext>
            </a:extLst>
          </p:cNvPr>
          <p:cNvPicPr>
            <a:picLocks noChangeAspect="1"/>
          </p:cNvPicPr>
          <p:nvPr/>
        </p:nvPicPr>
        <p:blipFill>
          <a:blip r:embed="rId2"/>
          <a:stretch>
            <a:fillRect/>
          </a:stretch>
        </p:blipFill>
        <p:spPr>
          <a:xfrm>
            <a:off x="7012418" y="1301279"/>
            <a:ext cx="3463701" cy="2513043"/>
          </a:xfrm>
          <a:prstGeom prst="rect">
            <a:avLst/>
          </a:prstGeom>
        </p:spPr>
      </p:pic>
      <p:sp>
        <p:nvSpPr>
          <p:cNvPr id="17" name="Rectangle 16">
            <a:extLst>
              <a:ext uri="{FF2B5EF4-FFF2-40B4-BE49-F238E27FC236}">
                <a16:creationId xmlns:a16="http://schemas.microsoft.com/office/drawing/2014/main" id="{19DBFA4A-174F-4C3A-9284-BEAD79DBF792}"/>
              </a:ext>
            </a:extLst>
          </p:cNvPr>
          <p:cNvSpPr/>
          <p:nvPr/>
        </p:nvSpPr>
        <p:spPr>
          <a:xfrm>
            <a:off x="1457271" y="4432081"/>
            <a:ext cx="5123887" cy="1454950"/>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then specify the name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TS-SRV-</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AddContacts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for the new test suite.</a:t>
            </a:r>
          </a:p>
        </p:txBody>
      </p:sp>
      <p:pic>
        <p:nvPicPr>
          <p:cNvPr id="18" name="Picture 17">
            <a:extLst>
              <a:ext uri="{FF2B5EF4-FFF2-40B4-BE49-F238E27FC236}">
                <a16:creationId xmlns:a16="http://schemas.microsoft.com/office/drawing/2014/main" id="{B107DA29-0821-4ACB-AF8D-2D427E2C257D}"/>
              </a:ext>
            </a:extLst>
          </p:cNvPr>
          <p:cNvPicPr>
            <a:picLocks noChangeAspect="1"/>
          </p:cNvPicPr>
          <p:nvPr/>
        </p:nvPicPr>
        <p:blipFill>
          <a:blip r:embed="rId3"/>
          <a:stretch>
            <a:fillRect/>
          </a:stretch>
        </p:blipFill>
        <p:spPr>
          <a:xfrm>
            <a:off x="7320081" y="4432081"/>
            <a:ext cx="2848373" cy="1238423"/>
          </a:xfrm>
          <a:prstGeom prst="rect">
            <a:avLst/>
          </a:prstGeom>
        </p:spPr>
      </p:pic>
      <p:sp>
        <p:nvSpPr>
          <p:cNvPr id="9" name="Rectangle 8">
            <a:extLst>
              <a:ext uri="{FF2B5EF4-FFF2-40B4-BE49-F238E27FC236}">
                <a16:creationId xmlns:a16="http://schemas.microsoft.com/office/drawing/2014/main" id="{9CCA10F6-8724-41BA-8FC3-C9772E3D3B3A}"/>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(3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89912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AC93F3-8523-4D38-B490-2C795E579895}"/>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457270" y="1857023"/>
            <a:ext cx="5123887" cy="1454950"/>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right click on Test Suite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TS-SRV-</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AddContacts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and select option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New </a:t>
            </a:r>
            <a:r>
              <a:rPr lang="en-US" sz="2800" dirty="0" err="1">
                <a:solidFill>
                  <a:schemeClr val="accent2"/>
                </a:solidFill>
                <a:latin typeface="Calibri Light" panose="020F0302020204030204" pitchFamily="34" charset="0"/>
                <a:ea typeface="Calibri" panose="020F0502020204030204" pitchFamily="34" charset="0"/>
                <a:cs typeface="Times New Roman" panose="02020603050405020304" pitchFamily="18" charset="0"/>
              </a:rPr>
              <a:t>TestCase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
        <p:nvSpPr>
          <p:cNvPr id="17" name="Rectangle 16">
            <a:extLst>
              <a:ext uri="{FF2B5EF4-FFF2-40B4-BE49-F238E27FC236}">
                <a16:creationId xmlns:a16="http://schemas.microsoft.com/office/drawing/2014/main" id="{19DBFA4A-174F-4C3A-9284-BEAD79DBF792}"/>
              </a:ext>
            </a:extLst>
          </p:cNvPr>
          <p:cNvSpPr/>
          <p:nvPr/>
        </p:nvSpPr>
        <p:spPr>
          <a:xfrm>
            <a:off x="1457271" y="4432081"/>
            <a:ext cx="5123887" cy="1454950"/>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then specify the name “</a:t>
            </a:r>
            <a:r>
              <a:rPr lang="en-US" sz="2800" b="1" dirty="0">
                <a:solidFill>
                  <a:schemeClr val="tx2"/>
                </a:solidFill>
                <a:latin typeface="+mj-lt"/>
              </a:rPr>
              <a:t>TC-SRV-AddContacts-P-001</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for the new test case.</a:t>
            </a:r>
          </a:p>
        </p:txBody>
      </p:sp>
      <p:pic>
        <p:nvPicPr>
          <p:cNvPr id="3" name="Picture 2">
            <a:extLst>
              <a:ext uri="{FF2B5EF4-FFF2-40B4-BE49-F238E27FC236}">
                <a16:creationId xmlns:a16="http://schemas.microsoft.com/office/drawing/2014/main" id="{4099DDDA-13F1-4320-960B-E644B411E016}"/>
              </a:ext>
            </a:extLst>
          </p:cNvPr>
          <p:cNvPicPr>
            <a:picLocks noChangeAspect="1"/>
          </p:cNvPicPr>
          <p:nvPr/>
        </p:nvPicPr>
        <p:blipFill>
          <a:blip r:embed="rId2"/>
          <a:stretch>
            <a:fillRect/>
          </a:stretch>
        </p:blipFill>
        <p:spPr>
          <a:xfrm>
            <a:off x="6654581" y="1741418"/>
            <a:ext cx="3610479" cy="1686160"/>
          </a:xfrm>
          <a:prstGeom prst="rect">
            <a:avLst/>
          </a:prstGeom>
        </p:spPr>
      </p:pic>
      <p:pic>
        <p:nvPicPr>
          <p:cNvPr id="7" name="Picture 6">
            <a:extLst>
              <a:ext uri="{FF2B5EF4-FFF2-40B4-BE49-F238E27FC236}">
                <a16:creationId xmlns:a16="http://schemas.microsoft.com/office/drawing/2014/main" id="{862575B6-0FE8-4CB3-AEA7-E02646E7E265}"/>
              </a:ext>
            </a:extLst>
          </p:cNvPr>
          <p:cNvPicPr>
            <a:picLocks noChangeAspect="1"/>
          </p:cNvPicPr>
          <p:nvPr/>
        </p:nvPicPr>
        <p:blipFill>
          <a:blip r:embed="rId3"/>
          <a:stretch>
            <a:fillRect/>
          </a:stretch>
        </p:blipFill>
        <p:spPr>
          <a:xfrm>
            <a:off x="7021344" y="4381728"/>
            <a:ext cx="2876951" cy="1238423"/>
          </a:xfrm>
          <a:prstGeom prst="rect">
            <a:avLst/>
          </a:prstGeom>
        </p:spPr>
      </p:pic>
      <p:sp>
        <p:nvSpPr>
          <p:cNvPr id="9" name="Rectangle 8">
            <a:extLst>
              <a:ext uri="{FF2B5EF4-FFF2-40B4-BE49-F238E27FC236}">
                <a16:creationId xmlns:a16="http://schemas.microsoft.com/office/drawing/2014/main" id="{85B76C24-10DC-47A7-93E9-4F6C6B20EA0D}"/>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(4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42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C4A232-E13E-4AE6-8C03-8A2F272B657C}"/>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156826" y="1481668"/>
            <a:ext cx="4836525" cy="1915974"/>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right click on Test Case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TC-SRV-AddContacts-P-001</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and select option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Add Step</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and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Soap Request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
        <p:nvSpPr>
          <p:cNvPr id="17" name="Rectangle 16">
            <a:extLst>
              <a:ext uri="{FF2B5EF4-FFF2-40B4-BE49-F238E27FC236}">
                <a16:creationId xmlns:a16="http://schemas.microsoft.com/office/drawing/2014/main" id="{19DBFA4A-174F-4C3A-9284-BEAD79DBF792}"/>
              </a:ext>
            </a:extLst>
          </p:cNvPr>
          <p:cNvSpPr/>
          <p:nvPr/>
        </p:nvSpPr>
        <p:spPr>
          <a:xfrm>
            <a:off x="1156826" y="4048420"/>
            <a:ext cx="4931115" cy="1454950"/>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then specify the name “</a:t>
            </a:r>
            <a:r>
              <a:rPr lang="en-US" sz="2800" b="1" dirty="0" err="1">
                <a:solidFill>
                  <a:schemeClr val="tx2"/>
                </a:solidFill>
                <a:latin typeface="+mj-lt"/>
                <a:ea typeface="Calibri" panose="020F0502020204030204" pitchFamily="34" charset="0"/>
                <a:cs typeface="Times New Roman" panose="02020603050405020304" pitchFamily="18" charset="0"/>
              </a:rPr>
              <a:t>AddContactWithAllFieldsValid</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for the new step.</a:t>
            </a:r>
          </a:p>
        </p:txBody>
      </p:sp>
      <p:pic>
        <p:nvPicPr>
          <p:cNvPr id="8" name="Picture 7">
            <a:extLst>
              <a:ext uri="{FF2B5EF4-FFF2-40B4-BE49-F238E27FC236}">
                <a16:creationId xmlns:a16="http://schemas.microsoft.com/office/drawing/2014/main" id="{0CB69896-766A-4443-8089-E7F3C9031F68}"/>
              </a:ext>
            </a:extLst>
          </p:cNvPr>
          <p:cNvPicPr>
            <a:picLocks noChangeAspect="1"/>
          </p:cNvPicPr>
          <p:nvPr/>
        </p:nvPicPr>
        <p:blipFill>
          <a:blip r:embed="rId2"/>
          <a:stretch>
            <a:fillRect/>
          </a:stretch>
        </p:blipFill>
        <p:spPr>
          <a:xfrm>
            <a:off x="6245634" y="1600459"/>
            <a:ext cx="4943210" cy="1678392"/>
          </a:xfrm>
          <a:prstGeom prst="rect">
            <a:avLst/>
          </a:prstGeom>
        </p:spPr>
      </p:pic>
      <p:pic>
        <p:nvPicPr>
          <p:cNvPr id="9" name="Picture 8">
            <a:extLst>
              <a:ext uri="{FF2B5EF4-FFF2-40B4-BE49-F238E27FC236}">
                <a16:creationId xmlns:a16="http://schemas.microsoft.com/office/drawing/2014/main" id="{6A68B9FC-1C60-4477-B7B6-3E62294EAD9C}"/>
              </a:ext>
            </a:extLst>
          </p:cNvPr>
          <p:cNvPicPr>
            <a:picLocks noChangeAspect="1"/>
          </p:cNvPicPr>
          <p:nvPr/>
        </p:nvPicPr>
        <p:blipFill>
          <a:blip r:embed="rId3"/>
          <a:stretch>
            <a:fillRect/>
          </a:stretch>
        </p:blipFill>
        <p:spPr>
          <a:xfrm>
            <a:off x="7274000" y="4142394"/>
            <a:ext cx="2886478" cy="1267002"/>
          </a:xfrm>
          <a:prstGeom prst="rect">
            <a:avLst/>
          </a:prstGeom>
        </p:spPr>
      </p:pic>
      <p:sp>
        <p:nvSpPr>
          <p:cNvPr id="11" name="Rectangle 10">
            <a:extLst>
              <a:ext uri="{FF2B5EF4-FFF2-40B4-BE49-F238E27FC236}">
                <a16:creationId xmlns:a16="http://schemas.microsoft.com/office/drawing/2014/main" id="{03325B87-796F-4C05-BC16-21AABB7B2B67}"/>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(5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932305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A928C4-F874-45BB-8BE4-2CAE2DD9AA83}"/>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17" name="Rectangle 16">
            <a:extLst>
              <a:ext uri="{FF2B5EF4-FFF2-40B4-BE49-F238E27FC236}">
                <a16:creationId xmlns:a16="http://schemas.microsoft.com/office/drawing/2014/main" id="{19DBFA4A-174F-4C3A-9284-BEAD79DBF792}"/>
              </a:ext>
            </a:extLst>
          </p:cNvPr>
          <p:cNvSpPr/>
          <p:nvPr/>
        </p:nvSpPr>
        <p:spPr>
          <a:xfrm>
            <a:off x="1156826" y="3981532"/>
            <a:ext cx="5380161" cy="1454950"/>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specify additional options for the new step (e.g. “Add SOAP Response Assertion” to be checked).</a:t>
            </a:r>
          </a:p>
        </p:txBody>
      </p:sp>
      <p:pic>
        <p:nvPicPr>
          <p:cNvPr id="11" name="Picture 10">
            <a:extLst>
              <a:ext uri="{FF2B5EF4-FFF2-40B4-BE49-F238E27FC236}">
                <a16:creationId xmlns:a16="http://schemas.microsoft.com/office/drawing/2014/main" id="{514F6C79-44EC-4107-AB25-AB82C8D4BC99}"/>
              </a:ext>
            </a:extLst>
          </p:cNvPr>
          <p:cNvPicPr>
            <a:picLocks noChangeAspect="1"/>
          </p:cNvPicPr>
          <p:nvPr/>
        </p:nvPicPr>
        <p:blipFill>
          <a:blip r:embed="rId2"/>
          <a:stretch>
            <a:fillRect/>
          </a:stretch>
        </p:blipFill>
        <p:spPr>
          <a:xfrm>
            <a:off x="7547524" y="1855031"/>
            <a:ext cx="2614426" cy="1048949"/>
          </a:xfrm>
          <a:prstGeom prst="rect">
            <a:avLst/>
          </a:prstGeom>
        </p:spPr>
      </p:pic>
      <p:sp>
        <p:nvSpPr>
          <p:cNvPr id="13" name="Rectangle 12">
            <a:extLst>
              <a:ext uri="{FF2B5EF4-FFF2-40B4-BE49-F238E27FC236}">
                <a16:creationId xmlns:a16="http://schemas.microsoft.com/office/drawing/2014/main" id="{ED9FC87E-A278-4836-BCF1-FD8E6C6FBC8B}"/>
              </a:ext>
            </a:extLst>
          </p:cNvPr>
          <p:cNvSpPr/>
          <p:nvPr/>
        </p:nvSpPr>
        <p:spPr>
          <a:xfrm>
            <a:off x="1156826" y="1882543"/>
            <a:ext cx="5798451"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specify the service operation “</a:t>
            </a:r>
            <a:r>
              <a:rPr lang="en-US" sz="2800" b="1" dirty="0" err="1">
                <a:solidFill>
                  <a:schemeClr val="tx2"/>
                </a:solidFill>
                <a:latin typeface="+mj-lt"/>
                <a:ea typeface="Calibri" panose="020F0502020204030204" pitchFamily="34" charset="0"/>
                <a:cs typeface="Times New Roman" panose="02020603050405020304" pitchFamily="18" charset="0"/>
              </a:rPr>
              <a:t>addContact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to invoke for the request.</a:t>
            </a:r>
          </a:p>
        </p:txBody>
      </p:sp>
      <p:pic>
        <p:nvPicPr>
          <p:cNvPr id="2" name="Picture 1">
            <a:extLst>
              <a:ext uri="{FF2B5EF4-FFF2-40B4-BE49-F238E27FC236}">
                <a16:creationId xmlns:a16="http://schemas.microsoft.com/office/drawing/2014/main" id="{BD8F2293-0B42-424D-8765-4597EEE7D1D1}"/>
              </a:ext>
            </a:extLst>
          </p:cNvPr>
          <p:cNvPicPr>
            <a:picLocks noChangeAspect="1"/>
          </p:cNvPicPr>
          <p:nvPr/>
        </p:nvPicPr>
        <p:blipFill>
          <a:blip r:embed="rId3"/>
          <a:stretch>
            <a:fillRect/>
          </a:stretch>
        </p:blipFill>
        <p:spPr>
          <a:xfrm>
            <a:off x="6955276" y="3762820"/>
            <a:ext cx="3798921" cy="1892373"/>
          </a:xfrm>
          <a:prstGeom prst="rect">
            <a:avLst/>
          </a:prstGeom>
        </p:spPr>
      </p:pic>
      <p:sp>
        <p:nvSpPr>
          <p:cNvPr id="9" name="Rectangle 8">
            <a:extLst>
              <a:ext uri="{FF2B5EF4-FFF2-40B4-BE49-F238E27FC236}">
                <a16:creationId xmlns:a16="http://schemas.microsoft.com/office/drawing/2014/main" id="{2B883E44-3DFC-426B-98B2-34F71A9C331D}"/>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(6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38458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AFA7BA-0708-4669-ABB4-76FA4A1B3627}"/>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pic>
        <p:nvPicPr>
          <p:cNvPr id="3" name="Picture 2">
            <a:extLst>
              <a:ext uri="{FF2B5EF4-FFF2-40B4-BE49-F238E27FC236}">
                <a16:creationId xmlns:a16="http://schemas.microsoft.com/office/drawing/2014/main" id="{F38291D1-22D0-4FF1-9E16-3C8342462B97}"/>
              </a:ext>
            </a:extLst>
          </p:cNvPr>
          <p:cNvPicPr>
            <a:picLocks noChangeAspect="1"/>
          </p:cNvPicPr>
          <p:nvPr/>
        </p:nvPicPr>
        <p:blipFill>
          <a:blip r:embed="rId2"/>
          <a:stretch>
            <a:fillRect/>
          </a:stretch>
        </p:blipFill>
        <p:spPr>
          <a:xfrm>
            <a:off x="2427856" y="1005349"/>
            <a:ext cx="7336288" cy="4847302"/>
          </a:xfrm>
          <a:prstGeom prst="rect">
            <a:avLst/>
          </a:prstGeom>
        </p:spPr>
      </p:pic>
      <p:sp>
        <p:nvSpPr>
          <p:cNvPr id="6" name="Rectangle 5">
            <a:extLst>
              <a:ext uri="{FF2B5EF4-FFF2-40B4-BE49-F238E27FC236}">
                <a16:creationId xmlns:a16="http://schemas.microsoft.com/office/drawing/2014/main" id="{8F1F53A3-BC1E-430A-8476-64F904852498}"/>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(7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756301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1AD7A9A-D93E-4531-8B85-62A5B9C09F42}"/>
              </a:ext>
            </a:extLst>
          </p:cNvPr>
          <p:cNvSpPr/>
          <p:nvPr/>
        </p:nvSpPr>
        <p:spPr>
          <a:xfrm>
            <a:off x="0" y="0"/>
            <a:ext cx="43521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9079F7-4F2D-4637-8881-3AD05469AF93}"/>
              </a:ext>
            </a:extLst>
          </p:cNvPr>
          <p:cNvSpPr/>
          <p:nvPr/>
        </p:nvSpPr>
        <p:spPr>
          <a:xfrm>
            <a:off x="4763759" y="925782"/>
            <a:ext cx="6434357" cy="1277273"/>
          </a:xfrm>
          <a:prstGeom prst="rect">
            <a:avLst/>
          </a:prstGeom>
        </p:spPr>
        <p:txBody>
          <a:bodyPr wrap="square">
            <a:spAutoFit/>
          </a:bodyPr>
          <a:lstStyle/>
          <a:p>
            <a:pPr algn="just">
              <a:spcAft>
                <a:spcPts val="600"/>
              </a:spcAft>
            </a:pPr>
            <a:endParaRPr lang="en-US" sz="2400" dirty="0">
              <a:solidFill>
                <a:srgbClr val="0061B9"/>
              </a:solidFill>
              <a:latin typeface="+mj-lt"/>
            </a:endParaRPr>
          </a:p>
          <a:p>
            <a:pPr marL="285750" indent="-285750" algn="just">
              <a:buFont typeface="Wingdings" panose="05000000000000000000" pitchFamily="2" charset="2"/>
              <a:buChar char="v"/>
            </a:pPr>
            <a:endParaRPr lang="en-US" sz="2400" dirty="0">
              <a:solidFill>
                <a:srgbClr val="0061B9"/>
              </a:solidFill>
              <a:latin typeface="+mj-lt"/>
            </a:endParaRPr>
          </a:p>
          <a:p>
            <a:pPr marL="285750" indent="-285750" algn="just">
              <a:buFont typeface="Wingdings" panose="05000000000000000000" pitchFamily="2" charset="2"/>
              <a:buChar char="v"/>
            </a:pPr>
            <a:endParaRPr lang="en-US" sz="2400" dirty="0">
              <a:solidFill>
                <a:srgbClr val="0061B9"/>
              </a:solidFill>
              <a:latin typeface="+mj-lt"/>
            </a:endParaRPr>
          </a:p>
        </p:txBody>
      </p:sp>
      <p:sp>
        <p:nvSpPr>
          <p:cNvPr id="7" name="Text Box 93">
            <a:extLst>
              <a:ext uri="{FF2B5EF4-FFF2-40B4-BE49-F238E27FC236}">
                <a16:creationId xmlns:a16="http://schemas.microsoft.com/office/drawing/2014/main" id="{C569AFEE-97F1-4C0E-853E-4D8C6792DC2C}"/>
              </a:ext>
            </a:extLst>
          </p:cNvPr>
          <p:cNvSpPr txBox="1">
            <a:spLocks noChangeArrowheads="1"/>
          </p:cNvSpPr>
          <p:nvPr/>
        </p:nvSpPr>
        <p:spPr bwMode="auto">
          <a:xfrm>
            <a:off x="464855" y="1254471"/>
            <a:ext cx="3457241" cy="461464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spcBef>
                <a:spcPts val="0"/>
              </a:spcBef>
              <a:buFont typeface="Wingdings" panose="05000000000000000000" pitchFamily="2" charset="2"/>
              <a:buChar char="q"/>
              <a:defRPr b="1" kern="0">
                <a:solidFill>
                  <a:schemeClr val="accent4">
                    <a:lumMod val="85000"/>
                    <a:lumOff val="15000"/>
                  </a:schemeClr>
                </a:solidFill>
                <a:latin typeface="Segoe UI Light" panose="020B0502040204020203" pitchFamily="34" charset="0"/>
                <a:ea typeface="+mn-ea"/>
              </a:defRPr>
            </a:lvl1pPr>
            <a:lvl2pPr marL="742950" lvl="1" indent="-285750">
              <a:spcBef>
                <a:spcPts val="0"/>
              </a:spcBef>
              <a:buFont typeface="Courier New" panose="02070309020205020404" pitchFamily="49" charset="0"/>
              <a:buChar char="o"/>
              <a:defRPr sz="2000" kern="0">
                <a:solidFill>
                  <a:schemeClr val="accent4">
                    <a:lumMod val="85000"/>
                    <a:lumOff val="15000"/>
                  </a:schemeClr>
                </a:solidFill>
                <a:latin typeface="Segoe UI Light" panose="020B0502040204020203" pitchFamily="34" charset="0"/>
                <a:ea typeface="+mn-ea"/>
              </a:defRPr>
            </a:lvl2pPr>
            <a:lvl3pPr marL="1143000" indent="-228600">
              <a:spcBef>
                <a:spcPct val="20000"/>
              </a:spcBef>
              <a:buChar char="•"/>
              <a:defRPr>
                <a:latin typeface="+mn-lt"/>
                <a:ea typeface="+mn-ea"/>
              </a:defRPr>
            </a:lvl3pPr>
            <a:lvl4pPr marL="1600200" indent="-228600">
              <a:spcBef>
                <a:spcPct val="20000"/>
              </a:spcBef>
              <a:buChar char="–"/>
              <a:defRPr sz="2000">
                <a:latin typeface="+mn-lt"/>
                <a:ea typeface="+mn-ea"/>
              </a:defRPr>
            </a:lvl4pPr>
            <a:lvl5pPr marL="2057400" indent="-22860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el-GR" b="0" dirty="0">
                <a:solidFill>
                  <a:schemeClr val="bg1">
                    <a:lumMod val="10000"/>
                    <a:lumOff val="90000"/>
                  </a:schemeClr>
                </a:solidFill>
              </a:rPr>
              <a:t>i</a:t>
            </a:r>
            <a:r>
              <a:rPr lang="en-US" altLang="el-GR" sz="1800" b="0" dirty="0">
                <a:solidFill>
                  <a:schemeClr val="bg1">
                    <a:lumMod val="10000"/>
                    <a:lumOff val="90000"/>
                  </a:schemeClr>
                </a:solidFill>
              </a:rPr>
              <a:t>ndependent Testing Team of </a:t>
            </a:r>
            <a:r>
              <a:rPr lang="en-US" altLang="el-GR" b="0" dirty="0">
                <a:solidFill>
                  <a:schemeClr val="bg1">
                    <a:lumMod val="10000"/>
                    <a:lumOff val="90000"/>
                  </a:schemeClr>
                </a:solidFill>
              </a:rPr>
              <a:t>INTRASOFT</a:t>
            </a:r>
            <a:r>
              <a:rPr lang="en-US" altLang="el-GR" sz="1800" b="0" dirty="0">
                <a:solidFill>
                  <a:schemeClr val="bg1">
                    <a:lumMod val="10000"/>
                    <a:lumOff val="90000"/>
                  </a:schemeClr>
                </a:solidFill>
              </a:rPr>
              <a:t> International</a:t>
            </a:r>
          </a:p>
          <a:p>
            <a:endParaRPr lang="en-US" altLang="el-GR" sz="1800" b="0" dirty="0">
              <a:solidFill>
                <a:schemeClr val="bg1">
                  <a:lumMod val="10000"/>
                  <a:lumOff val="90000"/>
                </a:schemeClr>
              </a:solidFill>
            </a:endParaRPr>
          </a:p>
          <a:p>
            <a:r>
              <a:rPr lang="en-US" altLang="el-GR" b="0" dirty="0">
                <a:solidFill>
                  <a:schemeClr val="bg1">
                    <a:lumMod val="10000"/>
                    <a:lumOff val="90000"/>
                  </a:schemeClr>
                </a:solidFill>
              </a:rPr>
              <a:t>o</a:t>
            </a:r>
            <a:r>
              <a:rPr lang="en-US" altLang="el-GR" sz="1800" b="0" dirty="0">
                <a:solidFill>
                  <a:schemeClr val="bg1">
                    <a:lumMod val="10000"/>
                    <a:lumOff val="90000"/>
                  </a:schemeClr>
                </a:solidFill>
              </a:rPr>
              <a:t>ne of the biggest Testing Centers in Greece</a:t>
            </a:r>
          </a:p>
          <a:p>
            <a:endParaRPr lang="en-US" altLang="el-GR" sz="1800" b="0" dirty="0">
              <a:solidFill>
                <a:schemeClr val="bg1">
                  <a:lumMod val="10000"/>
                  <a:lumOff val="90000"/>
                </a:schemeClr>
              </a:solidFill>
            </a:endParaRPr>
          </a:p>
          <a:p>
            <a:r>
              <a:rPr lang="en-US" altLang="el-GR" b="0" dirty="0">
                <a:solidFill>
                  <a:schemeClr val="bg1">
                    <a:lumMod val="10000"/>
                    <a:lumOff val="90000"/>
                  </a:schemeClr>
                </a:solidFill>
              </a:rPr>
              <a:t>m</a:t>
            </a:r>
            <a:r>
              <a:rPr lang="en-US" altLang="el-GR" sz="1800" b="0" dirty="0">
                <a:solidFill>
                  <a:schemeClr val="bg1">
                    <a:lumMod val="10000"/>
                    <a:lumOff val="90000"/>
                  </a:schemeClr>
                </a:solidFill>
              </a:rPr>
              <a:t>ore than </a:t>
            </a:r>
            <a:r>
              <a:rPr lang="en-US" altLang="el-GR" b="0" dirty="0">
                <a:solidFill>
                  <a:schemeClr val="bg1">
                    <a:lumMod val="10000"/>
                    <a:lumOff val="90000"/>
                  </a:schemeClr>
                </a:solidFill>
              </a:rPr>
              <a:t>20 test engineers do automation</a:t>
            </a:r>
            <a:endParaRPr lang="en-US" altLang="el-GR" sz="1800" b="0" dirty="0">
              <a:solidFill>
                <a:schemeClr val="bg1">
                  <a:lumMod val="10000"/>
                  <a:lumOff val="90000"/>
                </a:schemeClr>
              </a:solidFill>
            </a:endParaRPr>
          </a:p>
          <a:p>
            <a:endParaRPr lang="en-US" altLang="el-GR" sz="1800" b="0" dirty="0">
              <a:solidFill>
                <a:schemeClr val="bg1">
                  <a:lumMod val="10000"/>
                  <a:lumOff val="90000"/>
                </a:schemeClr>
              </a:solidFill>
            </a:endParaRPr>
          </a:p>
          <a:p>
            <a:r>
              <a:rPr lang="en-US" altLang="el-GR" b="0" dirty="0">
                <a:solidFill>
                  <a:schemeClr val="bg1">
                    <a:lumMod val="10000"/>
                    <a:lumOff val="90000"/>
                  </a:schemeClr>
                </a:solidFill>
              </a:rPr>
              <a:t>l</a:t>
            </a:r>
            <a:r>
              <a:rPr lang="en-US" altLang="el-GR" sz="1800" b="0" dirty="0">
                <a:solidFill>
                  <a:schemeClr val="bg1">
                    <a:lumMod val="10000"/>
                    <a:lumOff val="90000"/>
                  </a:schemeClr>
                </a:solidFill>
              </a:rPr>
              <a:t>arge number of implementations on the testing types included in the tree</a:t>
            </a:r>
          </a:p>
          <a:p>
            <a:endParaRPr lang="en-GB" altLang="el-GR" sz="2000" b="0" dirty="0">
              <a:solidFill>
                <a:schemeClr val="bg1">
                  <a:lumMod val="10000"/>
                  <a:lumOff val="90000"/>
                </a:schemeClr>
              </a:solidFill>
            </a:endParaRPr>
          </a:p>
        </p:txBody>
      </p:sp>
      <p:pic>
        <p:nvPicPr>
          <p:cNvPr id="10" name="Εικόνα 3">
            <a:extLst>
              <a:ext uri="{FF2B5EF4-FFF2-40B4-BE49-F238E27FC236}">
                <a16:creationId xmlns:a16="http://schemas.microsoft.com/office/drawing/2014/main" id="{17D843DB-A6FF-432D-9F79-3192A7522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18763"/>
            <a:ext cx="3211513"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Κουλούρα 5">
            <a:extLst>
              <a:ext uri="{FF2B5EF4-FFF2-40B4-BE49-F238E27FC236}">
                <a16:creationId xmlns:a16="http://schemas.microsoft.com/office/drawing/2014/main" id="{79394F23-E634-4D3D-838A-DC69FE9B11FD}"/>
              </a:ext>
            </a:extLst>
          </p:cNvPr>
          <p:cNvSpPr/>
          <p:nvPr/>
        </p:nvSpPr>
        <p:spPr>
          <a:xfrm>
            <a:off x="6487821" y="1362270"/>
            <a:ext cx="1439863" cy="1439862"/>
          </a:xfrm>
          <a:prstGeom prst="donut">
            <a:avLst>
              <a:gd name="adj" fmla="val 11247"/>
            </a:avLst>
          </a:prstGeom>
          <a:gradFill>
            <a:gsLst>
              <a:gs pos="82292">
                <a:srgbClr val="FFFF00"/>
              </a:gs>
              <a:gs pos="24000">
                <a:srgbClr val="00817E"/>
              </a:gs>
            </a:gsLst>
          </a:gradFill>
          <a:ln>
            <a:solidFill>
              <a:srgbClr val="00B050"/>
            </a:solidFill>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400" dirty="0">
                <a:solidFill>
                  <a:srgbClr val="660033"/>
                </a:solidFill>
              </a:rPr>
              <a:t>Functional</a:t>
            </a:r>
          </a:p>
        </p:txBody>
      </p:sp>
      <p:sp>
        <p:nvSpPr>
          <p:cNvPr id="12" name="Κουλούρα 8">
            <a:extLst>
              <a:ext uri="{FF2B5EF4-FFF2-40B4-BE49-F238E27FC236}">
                <a16:creationId xmlns:a16="http://schemas.microsoft.com/office/drawing/2014/main" id="{B075F88B-136F-4111-9D9D-7E9E5D95CBCC}"/>
              </a:ext>
            </a:extLst>
          </p:cNvPr>
          <p:cNvSpPr/>
          <p:nvPr/>
        </p:nvSpPr>
        <p:spPr>
          <a:xfrm>
            <a:off x="7988654" y="1215163"/>
            <a:ext cx="1799850" cy="1809771"/>
          </a:xfrm>
          <a:prstGeom prst="donut">
            <a:avLst>
              <a:gd name="adj" fmla="val 11247"/>
            </a:avLst>
          </a:prstGeom>
          <a:gradFill>
            <a:gsLst>
              <a:gs pos="33000">
                <a:srgbClr val="FF6600"/>
              </a:gs>
              <a:gs pos="71000">
                <a:srgbClr val="FF9D5B"/>
              </a:gs>
              <a:gs pos="100000">
                <a:srgbClr val="FFC8A3"/>
              </a:gs>
            </a:gsLst>
          </a:gradFill>
          <a:ln>
            <a:solidFill>
              <a:srgbClr val="FF3300"/>
            </a:solidFill>
          </a:ln>
        </p:spPr>
        <p:style>
          <a:lnRef idx="1">
            <a:schemeClr val="accent2"/>
          </a:lnRef>
          <a:fillRef idx="2">
            <a:schemeClr val="accent2"/>
          </a:fillRef>
          <a:effectRef idx="1">
            <a:schemeClr val="accent2"/>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600" dirty="0">
                <a:solidFill>
                  <a:srgbClr val="660033"/>
                </a:solidFill>
              </a:rPr>
              <a:t>Performance</a:t>
            </a:r>
          </a:p>
        </p:txBody>
      </p:sp>
      <p:sp>
        <p:nvSpPr>
          <p:cNvPr id="13" name="Κουλούρα 10">
            <a:extLst>
              <a:ext uri="{FF2B5EF4-FFF2-40B4-BE49-F238E27FC236}">
                <a16:creationId xmlns:a16="http://schemas.microsoft.com/office/drawing/2014/main" id="{4563CF7E-697C-42B7-AE4A-B2CFCD45A76A}"/>
              </a:ext>
            </a:extLst>
          </p:cNvPr>
          <p:cNvSpPr/>
          <p:nvPr/>
        </p:nvSpPr>
        <p:spPr>
          <a:xfrm>
            <a:off x="5511800" y="2270996"/>
            <a:ext cx="1168400" cy="1155700"/>
          </a:xfrm>
          <a:prstGeom prst="donut">
            <a:avLst>
              <a:gd name="adj" fmla="val 11247"/>
            </a:avLst>
          </a:prstGeom>
          <a:gradFill>
            <a:gsLst>
              <a:gs pos="0">
                <a:srgbClr val="8EF97F"/>
              </a:gs>
              <a:gs pos="35000">
                <a:srgbClr val="B1FBA7"/>
              </a:gs>
              <a:gs pos="100000">
                <a:schemeClr val="accent4">
                  <a:tint val="15000"/>
                  <a:satMod val="350000"/>
                </a:schemeClr>
              </a:gs>
            </a:gsLst>
          </a:gradFill>
          <a:ln>
            <a:solidFill>
              <a:srgbClr val="00B050"/>
            </a:solidFill>
          </a:ln>
        </p:spPr>
        <p:style>
          <a:lnRef idx="1">
            <a:schemeClr val="accent4"/>
          </a:lnRef>
          <a:fillRef idx="2">
            <a:schemeClr val="accent4"/>
          </a:fillRef>
          <a:effectRef idx="1">
            <a:schemeClr val="accent4"/>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800" dirty="0">
                <a:solidFill>
                  <a:srgbClr val="660033"/>
                </a:solidFill>
              </a:rPr>
              <a:t>GUI</a:t>
            </a:r>
          </a:p>
        </p:txBody>
      </p:sp>
      <p:sp>
        <p:nvSpPr>
          <p:cNvPr id="14" name="Κουλούρα 11">
            <a:extLst>
              <a:ext uri="{FF2B5EF4-FFF2-40B4-BE49-F238E27FC236}">
                <a16:creationId xmlns:a16="http://schemas.microsoft.com/office/drawing/2014/main" id="{201583D8-E384-48A9-AEAA-0571926AC3EF}"/>
              </a:ext>
            </a:extLst>
          </p:cNvPr>
          <p:cNvSpPr/>
          <p:nvPr/>
        </p:nvSpPr>
        <p:spPr>
          <a:xfrm>
            <a:off x="9226001" y="2812336"/>
            <a:ext cx="1300429" cy="1331992"/>
          </a:xfrm>
          <a:prstGeom prst="donut">
            <a:avLst>
              <a:gd name="adj" fmla="val 11247"/>
            </a:avLst>
          </a:prstGeom>
          <a:gradFill>
            <a:gsLst>
              <a:gs pos="52000">
                <a:srgbClr val="FF3300"/>
              </a:gs>
              <a:gs pos="89000">
                <a:srgbClr val="FF8265"/>
              </a:gs>
            </a:gsLst>
          </a:gradFill>
          <a:ln>
            <a:solidFill>
              <a:srgbClr val="FF0000"/>
            </a:solid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100" dirty="0">
                <a:solidFill>
                  <a:srgbClr val="660033"/>
                </a:solidFill>
              </a:rPr>
              <a:t>Data Migration</a:t>
            </a:r>
          </a:p>
        </p:txBody>
      </p:sp>
      <p:sp>
        <p:nvSpPr>
          <p:cNvPr id="15" name="Κουλούρα 14">
            <a:extLst>
              <a:ext uri="{FF2B5EF4-FFF2-40B4-BE49-F238E27FC236}">
                <a16:creationId xmlns:a16="http://schemas.microsoft.com/office/drawing/2014/main" id="{E335785C-4578-4163-91C3-4A0074858B87}"/>
              </a:ext>
            </a:extLst>
          </p:cNvPr>
          <p:cNvSpPr/>
          <p:nvPr/>
        </p:nvSpPr>
        <p:spPr>
          <a:xfrm>
            <a:off x="8892278" y="4161427"/>
            <a:ext cx="1399877" cy="1440274"/>
          </a:xfrm>
          <a:prstGeom prst="donut">
            <a:avLst>
              <a:gd name="adj" fmla="val 11247"/>
            </a:avLst>
          </a:prstGeom>
          <a:gradFill>
            <a:gsLst>
              <a:gs pos="27000">
                <a:srgbClr val="0061B9"/>
              </a:gs>
              <a:gs pos="62000">
                <a:srgbClr val="00C1EF"/>
              </a:gs>
            </a:gsLst>
          </a:gra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200" dirty="0">
                <a:solidFill>
                  <a:srgbClr val="660033"/>
                </a:solidFill>
              </a:rPr>
              <a:t>Non-Functional</a:t>
            </a:r>
          </a:p>
        </p:txBody>
      </p:sp>
      <p:sp>
        <p:nvSpPr>
          <p:cNvPr id="16" name="Κουλούρα 15">
            <a:extLst>
              <a:ext uri="{FF2B5EF4-FFF2-40B4-BE49-F238E27FC236}">
                <a16:creationId xmlns:a16="http://schemas.microsoft.com/office/drawing/2014/main" id="{39F306F6-4E02-4299-A34F-801907A7A4EE}"/>
              </a:ext>
            </a:extLst>
          </p:cNvPr>
          <p:cNvSpPr/>
          <p:nvPr/>
        </p:nvSpPr>
        <p:spPr>
          <a:xfrm>
            <a:off x="6380220" y="748686"/>
            <a:ext cx="808037" cy="779462"/>
          </a:xfrm>
          <a:prstGeom prst="donut">
            <a:avLst>
              <a:gd name="adj" fmla="val 11247"/>
            </a:avLst>
          </a:prstGeom>
          <a:gradFill>
            <a:gsLst>
              <a:gs pos="24000">
                <a:schemeClr val="bg2">
                  <a:lumMod val="75000"/>
                </a:schemeClr>
              </a:gs>
              <a:gs pos="61000">
                <a:srgbClr val="00B0F0"/>
              </a:gs>
            </a:gsLst>
          </a:gradFill>
          <a:ln>
            <a:solidFill>
              <a:srgbClr val="7030A0"/>
            </a:solidFill>
          </a:ln>
        </p:spPr>
        <p:style>
          <a:lnRef idx="1">
            <a:schemeClr val="accent6"/>
          </a:lnRef>
          <a:fillRef idx="2">
            <a:schemeClr val="accent6"/>
          </a:fillRef>
          <a:effectRef idx="1">
            <a:schemeClr val="accent6"/>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800">
                <a:solidFill>
                  <a:srgbClr val="660033"/>
                </a:solidFill>
              </a:rPr>
              <a:t>API</a:t>
            </a:r>
            <a:endParaRPr lang="en-US" sz="1800" dirty="0">
              <a:solidFill>
                <a:srgbClr val="660033"/>
              </a:solidFill>
            </a:endParaRPr>
          </a:p>
        </p:txBody>
      </p:sp>
      <p:sp>
        <p:nvSpPr>
          <p:cNvPr id="17" name="Κουλούρα 9">
            <a:extLst>
              <a:ext uri="{FF2B5EF4-FFF2-40B4-BE49-F238E27FC236}">
                <a16:creationId xmlns:a16="http://schemas.microsoft.com/office/drawing/2014/main" id="{B8B51D82-6E89-4D89-90B2-95093A0BD3F9}"/>
              </a:ext>
            </a:extLst>
          </p:cNvPr>
          <p:cNvSpPr/>
          <p:nvPr/>
        </p:nvSpPr>
        <p:spPr>
          <a:xfrm>
            <a:off x="5132898" y="1427754"/>
            <a:ext cx="1042988" cy="1025525"/>
          </a:xfrm>
          <a:prstGeom prst="donut">
            <a:avLst>
              <a:gd name="adj" fmla="val 11247"/>
            </a:avLst>
          </a:prstGeom>
          <a:gradFill>
            <a:gsLst>
              <a:gs pos="27000">
                <a:srgbClr val="FF0066"/>
              </a:gs>
              <a:gs pos="85000">
                <a:srgbClr val="CC0099"/>
              </a:gs>
            </a:gsLst>
            <a:lin ang="5400000" scaled="1"/>
          </a:gradFill>
          <a:ln>
            <a:solidFill>
              <a:srgbClr val="FF0066"/>
            </a:solidFill>
          </a:ln>
        </p:spPr>
        <p:style>
          <a:lnRef idx="1">
            <a:schemeClr val="accent3"/>
          </a:lnRef>
          <a:fillRef idx="2">
            <a:schemeClr val="accent3"/>
          </a:fillRef>
          <a:effectRef idx="1">
            <a:schemeClr val="accent3"/>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100" dirty="0">
                <a:solidFill>
                  <a:srgbClr val="660033"/>
                </a:solidFill>
              </a:rPr>
              <a:t>Usability</a:t>
            </a:r>
          </a:p>
        </p:txBody>
      </p:sp>
      <p:sp>
        <p:nvSpPr>
          <p:cNvPr id="18" name="Κουλούρα 18">
            <a:extLst>
              <a:ext uri="{FF2B5EF4-FFF2-40B4-BE49-F238E27FC236}">
                <a16:creationId xmlns:a16="http://schemas.microsoft.com/office/drawing/2014/main" id="{98A06714-1618-4968-A2EF-6E8ED0B0C36C}"/>
              </a:ext>
            </a:extLst>
          </p:cNvPr>
          <p:cNvSpPr/>
          <p:nvPr/>
        </p:nvSpPr>
        <p:spPr>
          <a:xfrm>
            <a:off x="5487097" y="4188129"/>
            <a:ext cx="1342429" cy="1331992"/>
          </a:xfrm>
          <a:prstGeom prst="donut">
            <a:avLst>
              <a:gd name="adj" fmla="val 11247"/>
            </a:avLst>
          </a:prstGeom>
          <a:solidFill>
            <a:srgbClr val="92D050"/>
          </a:solidFill>
          <a:ln>
            <a:solidFill>
              <a:srgbClr val="00B050"/>
            </a:solidFill>
          </a:ln>
        </p:spPr>
        <p:style>
          <a:lnRef idx="1">
            <a:schemeClr val="accent5"/>
          </a:lnRef>
          <a:fillRef idx="2">
            <a:schemeClr val="accent5"/>
          </a:fillRef>
          <a:effectRef idx="1">
            <a:schemeClr val="accent5"/>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050" dirty="0">
                <a:solidFill>
                  <a:srgbClr val="660033"/>
                </a:solidFill>
              </a:rPr>
              <a:t>Configuration</a:t>
            </a:r>
          </a:p>
        </p:txBody>
      </p:sp>
      <p:sp>
        <p:nvSpPr>
          <p:cNvPr id="19" name="Κουλούρα 15">
            <a:extLst>
              <a:ext uri="{FF2B5EF4-FFF2-40B4-BE49-F238E27FC236}">
                <a16:creationId xmlns:a16="http://schemas.microsoft.com/office/drawing/2014/main" id="{A38B0291-6F6E-4CD9-BA25-401782DCFD06}"/>
              </a:ext>
            </a:extLst>
          </p:cNvPr>
          <p:cNvSpPr/>
          <p:nvPr/>
        </p:nvSpPr>
        <p:spPr>
          <a:xfrm>
            <a:off x="9043319" y="414924"/>
            <a:ext cx="1097794" cy="1087084"/>
          </a:xfrm>
          <a:prstGeom prst="donut">
            <a:avLst>
              <a:gd name="adj" fmla="val 11247"/>
            </a:avLst>
          </a:prstGeom>
          <a:gradFill>
            <a:gsLst>
              <a:gs pos="49000">
                <a:schemeClr val="bg2">
                  <a:lumMod val="75000"/>
                </a:schemeClr>
              </a:gs>
              <a:gs pos="88000">
                <a:schemeClr val="bg2">
                  <a:lumMod val="20000"/>
                  <a:lumOff val="80000"/>
                </a:schemeClr>
              </a:gs>
            </a:gsLst>
          </a:gradFill>
          <a:ln>
            <a:solidFill>
              <a:schemeClr val="tx2"/>
            </a:solidFill>
          </a:ln>
        </p:spPr>
        <p:style>
          <a:lnRef idx="1">
            <a:schemeClr val="accent6"/>
          </a:lnRef>
          <a:fillRef idx="2">
            <a:schemeClr val="accent6"/>
          </a:fillRef>
          <a:effectRef idx="1">
            <a:schemeClr val="accent6"/>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600" dirty="0">
                <a:solidFill>
                  <a:srgbClr val="660033"/>
                </a:solidFill>
              </a:rPr>
              <a:t>Stress</a:t>
            </a:r>
          </a:p>
        </p:txBody>
      </p:sp>
      <p:sp>
        <p:nvSpPr>
          <p:cNvPr id="20" name="Κουλούρα 14">
            <a:extLst>
              <a:ext uri="{FF2B5EF4-FFF2-40B4-BE49-F238E27FC236}">
                <a16:creationId xmlns:a16="http://schemas.microsoft.com/office/drawing/2014/main" id="{737071E8-997C-4736-8BD5-1E46E24E453C}"/>
              </a:ext>
            </a:extLst>
          </p:cNvPr>
          <p:cNvSpPr/>
          <p:nvPr/>
        </p:nvSpPr>
        <p:spPr>
          <a:xfrm>
            <a:off x="7805911" y="346400"/>
            <a:ext cx="1097794" cy="1090789"/>
          </a:xfrm>
          <a:prstGeom prst="donut">
            <a:avLst>
              <a:gd name="adj" fmla="val 11247"/>
            </a:avLst>
          </a:prstGeom>
          <a:gradFill>
            <a:gsLst>
              <a:gs pos="51000">
                <a:srgbClr val="FFFF00"/>
              </a:gs>
              <a:gs pos="84000">
                <a:srgbClr val="00C0CA"/>
              </a:gs>
            </a:gsLst>
          </a:gra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defRPr/>
            </a:pPr>
            <a:r>
              <a:rPr lang="en-US" sz="1800" dirty="0">
                <a:solidFill>
                  <a:srgbClr val="660033"/>
                </a:solidFill>
              </a:rPr>
              <a:t>Load</a:t>
            </a:r>
          </a:p>
        </p:txBody>
      </p:sp>
      <p:sp>
        <p:nvSpPr>
          <p:cNvPr id="23" name="Footer Placeholder 1">
            <a:extLst>
              <a:ext uri="{FF2B5EF4-FFF2-40B4-BE49-F238E27FC236}">
                <a16:creationId xmlns:a16="http://schemas.microsoft.com/office/drawing/2014/main" id="{D75F44E6-528A-4A8B-B7AA-FEB2A86BBDD6}"/>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24" name="Footer Placeholder 1">
            <a:extLst>
              <a:ext uri="{FF2B5EF4-FFF2-40B4-BE49-F238E27FC236}">
                <a16:creationId xmlns:a16="http://schemas.microsoft.com/office/drawing/2014/main" id="{E281418E-D4AA-441C-A954-03733D71D85B}"/>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Tree>
    <p:extLst>
      <p:ext uri="{BB962C8B-B14F-4D97-AF65-F5344CB8AC3E}">
        <p14:creationId xmlns:p14="http://schemas.microsoft.com/office/powerpoint/2010/main" val="232782033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FEBF64-76E2-48FD-B79A-9E2D1D0457C7}"/>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225941" y="2170044"/>
            <a:ext cx="4836525" cy="1915974"/>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right click on Test Case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TC-SRV-AddContacts-P-001</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and select option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Add Step</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and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Groovy Script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
        <p:nvSpPr>
          <p:cNvPr id="17" name="Rectangle 16">
            <a:extLst>
              <a:ext uri="{FF2B5EF4-FFF2-40B4-BE49-F238E27FC236}">
                <a16:creationId xmlns:a16="http://schemas.microsoft.com/office/drawing/2014/main" id="{19DBFA4A-174F-4C3A-9284-BEAD79DBF792}"/>
              </a:ext>
            </a:extLst>
          </p:cNvPr>
          <p:cNvSpPr/>
          <p:nvPr/>
        </p:nvSpPr>
        <p:spPr>
          <a:xfrm>
            <a:off x="1225941" y="4331052"/>
            <a:ext cx="4931115" cy="1454950"/>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then specify the name “</a:t>
            </a:r>
            <a:r>
              <a:rPr lang="en-US" sz="2800" b="1" dirty="0" err="1">
                <a:solidFill>
                  <a:schemeClr val="tx2"/>
                </a:solidFill>
                <a:latin typeface="+mj-lt"/>
                <a:ea typeface="Calibri" panose="020F0502020204030204" pitchFamily="34" charset="0"/>
                <a:cs typeface="Times New Roman" panose="02020603050405020304" pitchFamily="18" charset="0"/>
              </a:rPr>
              <a:t>GenerateNickName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for the new step.</a:t>
            </a:r>
          </a:p>
        </p:txBody>
      </p:sp>
      <p:pic>
        <p:nvPicPr>
          <p:cNvPr id="2" name="Picture 1">
            <a:extLst>
              <a:ext uri="{FF2B5EF4-FFF2-40B4-BE49-F238E27FC236}">
                <a16:creationId xmlns:a16="http://schemas.microsoft.com/office/drawing/2014/main" id="{73868723-1648-40A8-929A-B978EC74E308}"/>
              </a:ext>
            </a:extLst>
          </p:cNvPr>
          <p:cNvPicPr>
            <a:picLocks noChangeAspect="1"/>
          </p:cNvPicPr>
          <p:nvPr/>
        </p:nvPicPr>
        <p:blipFill>
          <a:blip r:embed="rId2"/>
          <a:stretch>
            <a:fillRect/>
          </a:stretch>
        </p:blipFill>
        <p:spPr>
          <a:xfrm>
            <a:off x="7388635" y="2253811"/>
            <a:ext cx="2657204" cy="1748440"/>
          </a:xfrm>
          <a:prstGeom prst="rect">
            <a:avLst/>
          </a:prstGeom>
        </p:spPr>
      </p:pic>
      <p:sp>
        <p:nvSpPr>
          <p:cNvPr id="11" name="Rectangle 10">
            <a:extLst>
              <a:ext uri="{FF2B5EF4-FFF2-40B4-BE49-F238E27FC236}">
                <a16:creationId xmlns:a16="http://schemas.microsoft.com/office/drawing/2014/main" id="{FA82B1F6-EC20-401D-A4A2-CBFE14468960}"/>
              </a:ext>
            </a:extLst>
          </p:cNvPr>
          <p:cNvSpPr/>
          <p:nvPr/>
        </p:nvSpPr>
        <p:spPr>
          <a:xfrm>
            <a:off x="1225941" y="1293002"/>
            <a:ext cx="9198706" cy="53290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create a groovy step to generate a nickname</a:t>
            </a:r>
          </a:p>
        </p:txBody>
      </p:sp>
      <p:pic>
        <p:nvPicPr>
          <p:cNvPr id="3" name="Picture 2">
            <a:extLst>
              <a:ext uri="{FF2B5EF4-FFF2-40B4-BE49-F238E27FC236}">
                <a16:creationId xmlns:a16="http://schemas.microsoft.com/office/drawing/2014/main" id="{5D41C762-20EA-4657-919E-426A5B6FED5F}"/>
              </a:ext>
            </a:extLst>
          </p:cNvPr>
          <p:cNvPicPr>
            <a:picLocks noChangeAspect="1"/>
          </p:cNvPicPr>
          <p:nvPr/>
        </p:nvPicPr>
        <p:blipFill>
          <a:blip r:embed="rId3"/>
          <a:stretch>
            <a:fillRect/>
          </a:stretch>
        </p:blipFill>
        <p:spPr>
          <a:xfrm>
            <a:off x="7388635" y="4408978"/>
            <a:ext cx="2657204" cy="1151455"/>
          </a:xfrm>
          <a:prstGeom prst="rect">
            <a:avLst/>
          </a:prstGeom>
        </p:spPr>
      </p:pic>
      <p:sp>
        <p:nvSpPr>
          <p:cNvPr id="13" name="Rectangle 12">
            <a:extLst>
              <a:ext uri="{FF2B5EF4-FFF2-40B4-BE49-F238E27FC236}">
                <a16:creationId xmlns:a16="http://schemas.microsoft.com/office/drawing/2014/main" id="{0C8044D9-ECB4-4150-98BD-9F4A8FF8BF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(8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45787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0F1F63-C143-4DBB-9D44-586F8D4D8DEA}"/>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417134" y="2213269"/>
            <a:ext cx="4836525" cy="1915974"/>
          </a:xfrm>
          <a:prstGeom prst="rect">
            <a:avLst/>
          </a:prstGeom>
        </p:spPr>
        <p:txBody>
          <a:bodyPr wrap="square">
            <a:spAutoFit/>
          </a:bodyPr>
          <a:lstStyle/>
          <a:p>
            <a:pPr>
              <a:lnSpc>
                <a:spcPct val="107000"/>
              </a:lnSpc>
              <a:spcAft>
                <a:spcPts val="800"/>
              </a:spcAft>
            </a:pP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drag ‘n drop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step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GenerateNickName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to be first in the list of steps of test case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TC-SRV-AddContacts-P-001”</a:t>
            </a:r>
          </a:p>
        </p:txBody>
      </p:sp>
      <p:pic>
        <p:nvPicPr>
          <p:cNvPr id="7" name="Picture 6">
            <a:extLst>
              <a:ext uri="{FF2B5EF4-FFF2-40B4-BE49-F238E27FC236}">
                <a16:creationId xmlns:a16="http://schemas.microsoft.com/office/drawing/2014/main" id="{1F34DE57-7794-452C-8619-16A240F32B5E}"/>
              </a:ext>
            </a:extLst>
          </p:cNvPr>
          <p:cNvPicPr>
            <a:picLocks noChangeAspect="1"/>
          </p:cNvPicPr>
          <p:nvPr/>
        </p:nvPicPr>
        <p:blipFill>
          <a:blip r:embed="rId2"/>
          <a:stretch>
            <a:fillRect/>
          </a:stretch>
        </p:blipFill>
        <p:spPr>
          <a:xfrm>
            <a:off x="6883098" y="2214451"/>
            <a:ext cx="3162741" cy="1914792"/>
          </a:xfrm>
          <a:prstGeom prst="rect">
            <a:avLst/>
          </a:prstGeom>
        </p:spPr>
      </p:pic>
      <p:sp>
        <p:nvSpPr>
          <p:cNvPr id="12" name="Rectangle 11">
            <a:extLst>
              <a:ext uri="{FF2B5EF4-FFF2-40B4-BE49-F238E27FC236}">
                <a16:creationId xmlns:a16="http://schemas.microsoft.com/office/drawing/2014/main" id="{11FB07E9-2930-4248-B3B8-A99F13E40807}"/>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(9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193284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6376D3-EA86-42AD-8908-F7CAA2A90908}"/>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417375" y="1112460"/>
            <a:ext cx="8815833"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step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GenerateNickName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returns a random string with 4 letters and 4 numbers:</a:t>
            </a:r>
          </a:p>
        </p:txBody>
      </p:sp>
      <p:sp>
        <p:nvSpPr>
          <p:cNvPr id="8" name="Rectangle 7">
            <a:extLst>
              <a:ext uri="{FF2B5EF4-FFF2-40B4-BE49-F238E27FC236}">
                <a16:creationId xmlns:a16="http://schemas.microsoft.com/office/drawing/2014/main" id="{5BDDF1D8-DBF4-48D7-98B2-4C8BBE9C30E5}"/>
              </a:ext>
            </a:extLst>
          </p:cNvPr>
          <p:cNvSpPr/>
          <p:nvPr/>
        </p:nvSpPr>
        <p:spPr>
          <a:xfrm>
            <a:off x="716793" y="5647526"/>
            <a:ext cx="4703105" cy="312650"/>
          </a:xfrm>
          <a:prstGeom prst="rect">
            <a:avLst/>
          </a:prstGeom>
        </p:spPr>
        <p:txBody>
          <a:bodyPr wrap="square">
            <a:spAutoFit/>
          </a:bodyPr>
          <a:lstStyle/>
          <a:p>
            <a:pPr>
              <a:lnSpc>
                <a:spcPct val="107000"/>
              </a:lnSpc>
              <a:spcAft>
                <a:spcPts val="800"/>
              </a:spcAft>
            </a:pPr>
            <a:r>
              <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this groovy step is indicative, just for demonstration reasons.</a:t>
            </a:r>
          </a:p>
        </p:txBody>
      </p:sp>
      <p:pic>
        <p:nvPicPr>
          <p:cNvPr id="2" name="Picture 1">
            <a:extLst>
              <a:ext uri="{FF2B5EF4-FFF2-40B4-BE49-F238E27FC236}">
                <a16:creationId xmlns:a16="http://schemas.microsoft.com/office/drawing/2014/main" id="{C7403F5A-4BB3-4F75-A261-2A5720822A1E}"/>
              </a:ext>
            </a:extLst>
          </p:cNvPr>
          <p:cNvPicPr>
            <a:picLocks noChangeAspect="1"/>
          </p:cNvPicPr>
          <p:nvPr/>
        </p:nvPicPr>
        <p:blipFill>
          <a:blip r:embed="rId2"/>
          <a:stretch>
            <a:fillRect/>
          </a:stretch>
        </p:blipFill>
        <p:spPr>
          <a:xfrm>
            <a:off x="2994682" y="2241493"/>
            <a:ext cx="5661217" cy="3270925"/>
          </a:xfrm>
          <a:prstGeom prst="rect">
            <a:avLst/>
          </a:prstGeom>
        </p:spPr>
      </p:pic>
      <p:sp>
        <p:nvSpPr>
          <p:cNvPr id="9" name="Rectangle 8">
            <a:extLst>
              <a:ext uri="{FF2B5EF4-FFF2-40B4-BE49-F238E27FC236}">
                <a16:creationId xmlns:a16="http://schemas.microsoft.com/office/drawing/2014/main" id="{D6E86F3F-68AB-41D6-9125-C6106449F43D}"/>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(10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786654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FB1924-378E-4C15-9001-07A2589DA279}"/>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417375" y="1112460"/>
            <a:ext cx="8815833"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now, we will insert values in all fields of step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AddContactWithAllFieldsValid</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9AD876E8-4B63-4F3F-A4F6-781B3A7FABDA}"/>
              </a:ext>
            </a:extLst>
          </p:cNvPr>
          <p:cNvPicPr>
            <a:picLocks noChangeAspect="1"/>
          </p:cNvPicPr>
          <p:nvPr/>
        </p:nvPicPr>
        <p:blipFill>
          <a:blip r:embed="rId2"/>
          <a:stretch>
            <a:fillRect/>
          </a:stretch>
        </p:blipFill>
        <p:spPr>
          <a:xfrm>
            <a:off x="2986445" y="2301478"/>
            <a:ext cx="5677692" cy="3229426"/>
          </a:xfrm>
          <a:prstGeom prst="rect">
            <a:avLst/>
          </a:prstGeom>
        </p:spPr>
      </p:pic>
      <p:sp>
        <p:nvSpPr>
          <p:cNvPr id="9" name="Rectangle 8">
            <a:extLst>
              <a:ext uri="{FF2B5EF4-FFF2-40B4-BE49-F238E27FC236}">
                <a16:creationId xmlns:a16="http://schemas.microsoft.com/office/drawing/2014/main" id="{DEC0475E-F894-46E3-BE5B-35157B6E16AA}"/>
              </a:ext>
            </a:extLst>
          </p:cNvPr>
          <p:cNvSpPr/>
          <p:nvPr/>
        </p:nvSpPr>
        <p:spPr>
          <a:xfrm>
            <a:off x="716792" y="5834824"/>
            <a:ext cx="7296677" cy="312650"/>
          </a:xfrm>
          <a:prstGeom prst="rect">
            <a:avLst/>
          </a:prstGeom>
        </p:spPr>
        <p:txBody>
          <a:bodyPr wrap="square">
            <a:spAutoFit/>
          </a:bodyPr>
          <a:lstStyle/>
          <a:p>
            <a:pPr>
              <a:lnSpc>
                <a:spcPct val="107000"/>
              </a:lnSpc>
              <a:spcAft>
                <a:spcPts val="800"/>
              </a:spcAft>
            </a:pPr>
            <a:r>
              <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1400" i="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GenerateNickName#result</a:t>
            </a:r>
            <a:r>
              <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returns the result of groovy step </a:t>
            </a:r>
            <a:r>
              <a:rPr lang="en-US" sz="1400" i="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GenerateNickName</a:t>
            </a:r>
            <a:endPar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9F80D14F-DC84-4370-A0C3-C38EC8EC4D3E}"/>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(11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632564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BF304F-8C4C-476C-8989-E212F0B2A579}"/>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417374" y="1096887"/>
            <a:ext cx="8815833"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running step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AddContactWithAllFieldsValid</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we will see a response with </a:t>
            </a: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SUCCESS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status code:</a:t>
            </a:r>
          </a:p>
        </p:txBody>
      </p:sp>
      <p:pic>
        <p:nvPicPr>
          <p:cNvPr id="2" name="Picture 1">
            <a:extLst>
              <a:ext uri="{FF2B5EF4-FFF2-40B4-BE49-F238E27FC236}">
                <a16:creationId xmlns:a16="http://schemas.microsoft.com/office/drawing/2014/main" id="{CD8B9DDE-E5ED-4C42-A4D8-FA368B28B1D6}"/>
              </a:ext>
            </a:extLst>
          </p:cNvPr>
          <p:cNvPicPr>
            <a:picLocks noChangeAspect="1"/>
          </p:cNvPicPr>
          <p:nvPr/>
        </p:nvPicPr>
        <p:blipFill>
          <a:blip r:embed="rId2"/>
          <a:stretch>
            <a:fillRect/>
          </a:stretch>
        </p:blipFill>
        <p:spPr>
          <a:xfrm>
            <a:off x="1498386" y="2166793"/>
            <a:ext cx="8653810" cy="3516071"/>
          </a:xfrm>
          <a:prstGeom prst="rect">
            <a:avLst/>
          </a:prstGeom>
        </p:spPr>
      </p:pic>
      <p:sp>
        <p:nvSpPr>
          <p:cNvPr id="11" name="Rectangle 10">
            <a:extLst>
              <a:ext uri="{FF2B5EF4-FFF2-40B4-BE49-F238E27FC236}">
                <a16:creationId xmlns:a16="http://schemas.microsoft.com/office/drawing/2014/main" id="{30D45BF1-1824-462A-B652-98586A5217E4}"/>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(12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063301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6B5A88-C1AC-46C3-AE02-62D6A6AB1506}"/>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417374" y="1096887"/>
            <a:ext cx="8815833"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add an assertion to step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AddContactWithAllFieldsValid</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to verify that response contains the word “</a:t>
            </a: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SUCCESS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B504C924-310B-4C56-AAC0-45B3C7FCE8DE}"/>
              </a:ext>
            </a:extLst>
          </p:cNvPr>
          <p:cNvPicPr>
            <a:picLocks noChangeAspect="1"/>
          </p:cNvPicPr>
          <p:nvPr/>
        </p:nvPicPr>
        <p:blipFill>
          <a:blip r:embed="rId2"/>
          <a:stretch>
            <a:fillRect/>
          </a:stretch>
        </p:blipFill>
        <p:spPr>
          <a:xfrm>
            <a:off x="1417374" y="2386652"/>
            <a:ext cx="5351065" cy="3515643"/>
          </a:xfrm>
          <a:prstGeom prst="rect">
            <a:avLst/>
          </a:prstGeom>
        </p:spPr>
      </p:pic>
      <p:pic>
        <p:nvPicPr>
          <p:cNvPr id="7" name="Picture 6">
            <a:extLst>
              <a:ext uri="{FF2B5EF4-FFF2-40B4-BE49-F238E27FC236}">
                <a16:creationId xmlns:a16="http://schemas.microsoft.com/office/drawing/2014/main" id="{679B582F-7386-46B3-A5BA-D281A0C266D3}"/>
              </a:ext>
            </a:extLst>
          </p:cNvPr>
          <p:cNvPicPr>
            <a:picLocks noChangeAspect="1"/>
          </p:cNvPicPr>
          <p:nvPr/>
        </p:nvPicPr>
        <p:blipFill>
          <a:blip r:embed="rId3"/>
          <a:stretch>
            <a:fillRect/>
          </a:stretch>
        </p:blipFill>
        <p:spPr>
          <a:xfrm>
            <a:off x="6195753" y="3258615"/>
            <a:ext cx="3651227" cy="1787448"/>
          </a:xfrm>
          <a:prstGeom prst="rect">
            <a:avLst/>
          </a:prstGeom>
        </p:spPr>
      </p:pic>
      <p:pic>
        <p:nvPicPr>
          <p:cNvPr id="8" name="Picture 7">
            <a:extLst>
              <a:ext uri="{FF2B5EF4-FFF2-40B4-BE49-F238E27FC236}">
                <a16:creationId xmlns:a16="http://schemas.microsoft.com/office/drawing/2014/main" id="{E003AB22-48D6-4B4A-912D-6C76D9CE9C9F}"/>
              </a:ext>
            </a:extLst>
          </p:cNvPr>
          <p:cNvPicPr>
            <a:picLocks noChangeAspect="1"/>
          </p:cNvPicPr>
          <p:nvPr/>
        </p:nvPicPr>
        <p:blipFill>
          <a:blip r:embed="rId4"/>
          <a:stretch>
            <a:fillRect/>
          </a:stretch>
        </p:blipFill>
        <p:spPr>
          <a:xfrm>
            <a:off x="8710947" y="2741842"/>
            <a:ext cx="1896094" cy="937705"/>
          </a:xfrm>
          <a:prstGeom prst="rect">
            <a:avLst/>
          </a:prstGeom>
        </p:spPr>
      </p:pic>
      <p:sp>
        <p:nvSpPr>
          <p:cNvPr id="11" name="Rectangle 10">
            <a:extLst>
              <a:ext uri="{FF2B5EF4-FFF2-40B4-BE49-F238E27FC236}">
                <a16:creationId xmlns:a16="http://schemas.microsoft.com/office/drawing/2014/main" id="{62818537-D472-4043-918A-3197DE4C79C5}"/>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(13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948250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FDBB7-E82A-4F8D-99E1-14004E23F216}"/>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523702" y="960871"/>
            <a:ext cx="11114117"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finally to be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able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to</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run and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re-run</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the same test case insert the appropriate steps to get the new generated contact ID and remove the contact.</a:t>
            </a:r>
          </a:p>
        </p:txBody>
      </p:sp>
      <p:pic>
        <p:nvPicPr>
          <p:cNvPr id="2" name="Picture 1">
            <a:extLst>
              <a:ext uri="{FF2B5EF4-FFF2-40B4-BE49-F238E27FC236}">
                <a16:creationId xmlns:a16="http://schemas.microsoft.com/office/drawing/2014/main" id="{7996AD44-2FAC-4BFE-822B-165B093FC038}"/>
              </a:ext>
            </a:extLst>
          </p:cNvPr>
          <p:cNvPicPr>
            <a:picLocks noChangeAspect="1"/>
          </p:cNvPicPr>
          <p:nvPr/>
        </p:nvPicPr>
        <p:blipFill>
          <a:blip r:embed="rId2"/>
          <a:stretch>
            <a:fillRect/>
          </a:stretch>
        </p:blipFill>
        <p:spPr>
          <a:xfrm>
            <a:off x="2694780" y="2178752"/>
            <a:ext cx="6261027" cy="3897852"/>
          </a:xfrm>
          <a:prstGeom prst="rect">
            <a:avLst/>
          </a:prstGeom>
        </p:spPr>
      </p:pic>
      <p:sp>
        <p:nvSpPr>
          <p:cNvPr id="11" name="Rectangle 10">
            <a:extLst>
              <a:ext uri="{FF2B5EF4-FFF2-40B4-BE49-F238E27FC236}">
                <a16:creationId xmlns:a16="http://schemas.microsoft.com/office/drawing/2014/main" id="{4A7BF9C7-3753-43FE-97FF-E71D6084DFEE}"/>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(14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630736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9C937A-A5E5-452B-8529-50B5FB9E0B7B}"/>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902650" y="1023087"/>
            <a:ext cx="10386699"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after we get the new generated contact ID via a Groovy step, we can use it in a next Soap Request step to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remove the Contact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2528E868-CB20-4C5C-AD12-7ABBD194BF75}"/>
              </a:ext>
            </a:extLst>
          </p:cNvPr>
          <p:cNvPicPr>
            <a:picLocks noChangeAspect="1"/>
          </p:cNvPicPr>
          <p:nvPr/>
        </p:nvPicPr>
        <p:blipFill>
          <a:blip r:embed="rId2"/>
          <a:stretch>
            <a:fillRect/>
          </a:stretch>
        </p:blipFill>
        <p:spPr>
          <a:xfrm>
            <a:off x="982934" y="2144748"/>
            <a:ext cx="2225780" cy="1268020"/>
          </a:xfrm>
          <a:prstGeom prst="rect">
            <a:avLst/>
          </a:prstGeom>
        </p:spPr>
      </p:pic>
      <p:pic>
        <p:nvPicPr>
          <p:cNvPr id="9" name="Picture 8">
            <a:extLst>
              <a:ext uri="{FF2B5EF4-FFF2-40B4-BE49-F238E27FC236}">
                <a16:creationId xmlns:a16="http://schemas.microsoft.com/office/drawing/2014/main" id="{4B02CA59-4EC9-42EF-8943-EEB2B373A625}"/>
              </a:ext>
            </a:extLst>
          </p:cNvPr>
          <p:cNvPicPr>
            <a:picLocks noChangeAspect="1"/>
          </p:cNvPicPr>
          <p:nvPr/>
        </p:nvPicPr>
        <p:blipFill>
          <a:blip r:embed="rId3"/>
          <a:stretch>
            <a:fillRect/>
          </a:stretch>
        </p:blipFill>
        <p:spPr>
          <a:xfrm>
            <a:off x="2734886" y="2907393"/>
            <a:ext cx="8383763" cy="2932182"/>
          </a:xfrm>
          <a:prstGeom prst="rect">
            <a:avLst/>
          </a:prstGeom>
        </p:spPr>
      </p:pic>
      <p:sp>
        <p:nvSpPr>
          <p:cNvPr id="11" name="Rectangle 10">
            <a:extLst>
              <a:ext uri="{FF2B5EF4-FFF2-40B4-BE49-F238E27FC236}">
                <a16:creationId xmlns:a16="http://schemas.microsoft.com/office/drawing/2014/main" id="{C5B5E970-48A1-42E6-8C57-1258A4283A26}"/>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(15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986622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F6A500-D13F-4193-8F18-0FC5A4433DD5}"/>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559723" y="1210970"/>
            <a:ext cx="11072554" cy="53290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repeat above steps (or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clone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to implement the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rest test cases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
        <p:nvSpPr>
          <p:cNvPr id="8" name="Rectangle 7">
            <a:extLst>
              <a:ext uri="{FF2B5EF4-FFF2-40B4-BE49-F238E27FC236}">
                <a16:creationId xmlns:a16="http://schemas.microsoft.com/office/drawing/2014/main" id="{3688E3A6-8F67-40C9-9F88-06DDFBD77C26}"/>
              </a:ext>
            </a:extLst>
          </p:cNvPr>
          <p:cNvSpPr/>
          <p:nvPr/>
        </p:nvSpPr>
        <p:spPr>
          <a:xfrm>
            <a:off x="716793" y="5647526"/>
            <a:ext cx="9100538" cy="312650"/>
          </a:xfrm>
          <a:prstGeom prst="rect">
            <a:avLst/>
          </a:prstGeom>
        </p:spPr>
        <p:txBody>
          <a:bodyPr wrap="square">
            <a:spAutoFit/>
          </a:bodyPr>
          <a:lstStyle/>
          <a:p>
            <a:pPr>
              <a:lnSpc>
                <a:spcPct val="107000"/>
              </a:lnSpc>
              <a:spcAft>
                <a:spcPts val="800"/>
              </a:spcAft>
            </a:pPr>
            <a:r>
              <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test case TC-SRV-AddContacts-N-003 will be the only one that will not contain groovy step “</a:t>
            </a:r>
            <a:r>
              <a:rPr lang="en-US" sz="1400" i="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GenerateNickName</a:t>
            </a:r>
            <a:r>
              <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59EB967E-096F-48F9-8E83-7424F59A2476}"/>
              </a:ext>
            </a:extLst>
          </p:cNvPr>
          <p:cNvPicPr>
            <a:picLocks noChangeAspect="1"/>
          </p:cNvPicPr>
          <p:nvPr/>
        </p:nvPicPr>
        <p:blipFill>
          <a:blip r:embed="rId2"/>
          <a:stretch>
            <a:fillRect/>
          </a:stretch>
        </p:blipFill>
        <p:spPr>
          <a:xfrm>
            <a:off x="1542501" y="1852508"/>
            <a:ext cx="2045850" cy="3483293"/>
          </a:xfrm>
          <a:prstGeom prst="rect">
            <a:avLst/>
          </a:prstGeom>
        </p:spPr>
      </p:pic>
      <p:pic>
        <p:nvPicPr>
          <p:cNvPr id="7" name="Picture 6">
            <a:extLst>
              <a:ext uri="{FF2B5EF4-FFF2-40B4-BE49-F238E27FC236}">
                <a16:creationId xmlns:a16="http://schemas.microsoft.com/office/drawing/2014/main" id="{7E7D2ADC-D816-40A9-A94D-7C524E081273}"/>
              </a:ext>
            </a:extLst>
          </p:cNvPr>
          <p:cNvPicPr>
            <a:picLocks noChangeAspect="1"/>
          </p:cNvPicPr>
          <p:nvPr/>
        </p:nvPicPr>
        <p:blipFill>
          <a:blip r:embed="rId3"/>
          <a:stretch>
            <a:fillRect/>
          </a:stretch>
        </p:blipFill>
        <p:spPr>
          <a:xfrm>
            <a:off x="4391042" y="3727651"/>
            <a:ext cx="6085077" cy="1608150"/>
          </a:xfrm>
          <a:prstGeom prst="rect">
            <a:avLst/>
          </a:prstGeom>
        </p:spPr>
      </p:pic>
      <p:sp>
        <p:nvSpPr>
          <p:cNvPr id="12" name="Rectangle 11">
            <a:extLst>
              <a:ext uri="{FF2B5EF4-FFF2-40B4-BE49-F238E27FC236}">
                <a16:creationId xmlns:a16="http://schemas.microsoft.com/office/drawing/2014/main" id="{AF1AFA99-FBED-4BFB-97E2-353AC07251AA}"/>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5.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common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(16 of 16)</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1FCC8D27-276A-4A73-89ED-7322A2F17A17}"/>
              </a:ext>
            </a:extLst>
          </p:cNvPr>
          <p:cNvSpPr/>
          <p:nvPr/>
        </p:nvSpPr>
        <p:spPr>
          <a:xfrm>
            <a:off x="4391042" y="2977832"/>
            <a:ext cx="7044473" cy="53290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full run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proves that tests work properly.</a:t>
            </a:r>
          </a:p>
        </p:txBody>
      </p:sp>
    </p:spTree>
    <p:extLst>
      <p:ext uri="{BB962C8B-B14F-4D97-AF65-F5344CB8AC3E}">
        <p14:creationId xmlns:p14="http://schemas.microsoft.com/office/powerpoint/2010/main" val="4884627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22AFF-ECE7-4A13-BE2E-461C3C7EA1D7}"/>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896010" y="2707264"/>
            <a:ext cx="10718815" cy="1294137"/>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p>
          <a:p>
            <a:pPr algn="ctr">
              <a:lnSpc>
                <a:spcPct val="107000"/>
              </a:lnSpc>
              <a:spcAft>
                <a:spcPts val="800"/>
              </a:spcAft>
            </a:pP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with the object oriented way</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1333755" y="1877170"/>
            <a:ext cx="9524490" cy="721736"/>
          </a:xfrm>
          <a:prstGeom prst="rect">
            <a:avLst/>
          </a:prstGeom>
        </p:spPr>
        <p:txBody>
          <a:bodyPr wrap="square">
            <a:spAutoFit/>
          </a:bodyPr>
          <a:lstStyle/>
          <a:p>
            <a:pPr algn="ctr">
              <a:lnSpc>
                <a:spcPct val="107000"/>
              </a:lnSpc>
              <a:spcAft>
                <a:spcPts val="800"/>
              </a:spcAft>
            </a:pPr>
            <a:r>
              <a:rPr lang="en-US" sz="40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40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6</a:t>
            </a:r>
            <a:endParaRPr lang="en-US"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740861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5BF0EBE-3610-4288-909F-EF3828E74FD8}"/>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532D7B-0501-4D0D-9EAA-8D77E38F1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57" y="257035"/>
            <a:ext cx="800438" cy="71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7779083-57D4-49C5-BC13-82FA9C968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203" y="311891"/>
            <a:ext cx="14684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E4F19FE-3B3A-463A-9C5E-F5B08537D3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8484" y="2839905"/>
            <a:ext cx="17081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FA73106-E198-4D8B-8D0C-24A6185953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538" y="400675"/>
            <a:ext cx="25336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09C0FAB-B1B4-4F28-85C3-D7AD752B5A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8338" y="5554272"/>
            <a:ext cx="19431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E349A100-6CF0-4846-9AEF-4878F60E72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3743" y="929313"/>
            <a:ext cx="1401763"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97F13E87-A278-485B-BE47-718848D4AA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6228" y="1505018"/>
            <a:ext cx="21812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114F79D-53FA-4D03-9A1C-52B53B7BD4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2836" y="3246313"/>
            <a:ext cx="1837653" cy="59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795B7083-1E26-4F59-9AAC-4DFD97B85F2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4446" y="2572634"/>
            <a:ext cx="15478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4DD4C978-0D43-4627-BE77-F029FF8345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29399" y="1134303"/>
            <a:ext cx="1276591"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F89B20DB-8791-4CB1-A364-C0E50027B9D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00230" y="4978149"/>
            <a:ext cx="2320142" cy="55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A0E92010-0E29-4EB3-B819-5B57EC3825C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03984" y="3809147"/>
            <a:ext cx="180975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F61412E4-F42F-482D-85D7-FD4DFFCBDE7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700133" y="2116139"/>
            <a:ext cx="20780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46E9DDE4-9F34-4181-AAC5-384B3A551AA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47205" y="3494875"/>
            <a:ext cx="187483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AC30DDE6-A6E1-48E6-BDA8-7CB73316BA2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81946" y="228955"/>
            <a:ext cx="1914525"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6A7534C4-E051-459E-B126-3B5317728DB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60301" y="5687305"/>
            <a:ext cx="136048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D91DAF29-6BCE-42A2-A6AB-659ED3515BC3}"/>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199856" y="4291656"/>
            <a:ext cx="17922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FD900F9F-C685-424D-9623-40D6AE18886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4553" y="4176017"/>
            <a:ext cx="10128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97036A38-1053-4BF9-9889-8B8B74A269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85427" y="2323986"/>
            <a:ext cx="5588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CB5021AF-CA5A-41E5-AFFE-01B0F235694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89518" y="1063570"/>
            <a:ext cx="1485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A close up of a sign&#10;&#10;Description generated with high confidence">
            <a:extLst>
              <a:ext uri="{FF2B5EF4-FFF2-40B4-BE49-F238E27FC236}">
                <a16:creationId xmlns:a16="http://schemas.microsoft.com/office/drawing/2014/main" id="{A1B1FCEF-9260-4E9B-8507-6D2C05A2882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35552" y="5203088"/>
            <a:ext cx="2258550" cy="968434"/>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B0605C25-E191-4682-BE44-741C02A8CC0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934148" y="2184397"/>
            <a:ext cx="1909836" cy="1909836"/>
          </a:xfrm>
          <a:prstGeom prst="rect">
            <a:avLst/>
          </a:prstGeom>
        </p:spPr>
      </p:pic>
      <p:pic>
        <p:nvPicPr>
          <p:cNvPr id="28" name="Picture 27" descr="A close up of a sign&#10;&#10;Description generated with high confidence">
            <a:extLst>
              <a:ext uri="{FF2B5EF4-FFF2-40B4-BE49-F238E27FC236}">
                <a16:creationId xmlns:a16="http://schemas.microsoft.com/office/drawing/2014/main" id="{3342A30B-4C93-4873-ABD8-928B553D351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524187" y="3587399"/>
            <a:ext cx="1837653" cy="620705"/>
          </a:xfrm>
          <a:prstGeom prst="rect">
            <a:avLst/>
          </a:prstGeom>
        </p:spPr>
      </p:pic>
      <p:pic>
        <p:nvPicPr>
          <p:cNvPr id="29" name="Picture 28">
            <a:extLst>
              <a:ext uri="{FF2B5EF4-FFF2-40B4-BE49-F238E27FC236}">
                <a16:creationId xmlns:a16="http://schemas.microsoft.com/office/drawing/2014/main" id="{E7232BED-9B0B-4BAD-90E0-4E70AE705B6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024738" y="5620405"/>
            <a:ext cx="1320800" cy="581152"/>
          </a:xfrm>
          <a:prstGeom prst="rect">
            <a:avLst/>
          </a:prstGeom>
        </p:spPr>
      </p:pic>
      <p:grpSp>
        <p:nvGrpSpPr>
          <p:cNvPr id="30" name="Group 29">
            <a:extLst>
              <a:ext uri="{FF2B5EF4-FFF2-40B4-BE49-F238E27FC236}">
                <a16:creationId xmlns:a16="http://schemas.microsoft.com/office/drawing/2014/main" id="{195FEEEE-B1F6-4BF6-80C7-D7FD9E8F7D4D}"/>
              </a:ext>
            </a:extLst>
          </p:cNvPr>
          <p:cNvGrpSpPr/>
          <p:nvPr/>
        </p:nvGrpSpPr>
        <p:grpSpPr>
          <a:xfrm>
            <a:off x="465680" y="593199"/>
            <a:ext cx="1362687" cy="572321"/>
            <a:chOff x="44278" y="1210090"/>
            <a:chExt cx="1597973" cy="671140"/>
          </a:xfrm>
        </p:grpSpPr>
        <p:pic>
          <p:nvPicPr>
            <p:cNvPr id="31" name="Picture 30">
              <a:extLst>
                <a:ext uri="{FF2B5EF4-FFF2-40B4-BE49-F238E27FC236}">
                  <a16:creationId xmlns:a16="http://schemas.microsoft.com/office/drawing/2014/main" id="{F4A6FF14-472C-47DC-A6BD-966ACC04741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4278" y="1210090"/>
              <a:ext cx="656801" cy="654120"/>
            </a:xfrm>
            <a:prstGeom prst="rect">
              <a:avLst/>
            </a:prstGeom>
          </p:spPr>
        </p:pic>
        <p:sp>
          <p:nvSpPr>
            <p:cNvPr id="32" name="TextBox 31">
              <a:extLst>
                <a:ext uri="{FF2B5EF4-FFF2-40B4-BE49-F238E27FC236}">
                  <a16:creationId xmlns:a16="http://schemas.microsoft.com/office/drawing/2014/main" id="{BF085A7A-1EEC-4105-BCF9-DEE3265975D9}"/>
                </a:ext>
              </a:extLst>
            </p:cNvPr>
            <p:cNvSpPr txBox="1"/>
            <p:nvPr/>
          </p:nvSpPr>
          <p:spPr>
            <a:xfrm>
              <a:off x="689746" y="1234899"/>
              <a:ext cx="952505" cy="646331"/>
            </a:xfrm>
            <a:prstGeom prst="rect">
              <a:avLst/>
            </a:prstGeom>
            <a:noFill/>
          </p:spPr>
          <p:txBody>
            <a:bodyPr wrap="none" rtlCol="0">
              <a:spAutoFit/>
            </a:bodyPr>
            <a:lstStyle/>
            <a:p>
              <a:r>
                <a:rPr lang="en-US" b="1" dirty="0">
                  <a:solidFill>
                    <a:srgbClr val="0070C0"/>
                  </a:solidFill>
                </a:rPr>
                <a:t>Azure </a:t>
              </a:r>
            </a:p>
            <a:p>
              <a:r>
                <a:rPr lang="en-US" b="1" dirty="0">
                  <a:solidFill>
                    <a:srgbClr val="0070C0"/>
                  </a:solidFill>
                </a:rPr>
                <a:t>Devops</a:t>
              </a:r>
            </a:p>
          </p:txBody>
        </p:sp>
      </p:grpSp>
      <p:pic>
        <p:nvPicPr>
          <p:cNvPr id="33" name="Picture 32">
            <a:extLst>
              <a:ext uri="{FF2B5EF4-FFF2-40B4-BE49-F238E27FC236}">
                <a16:creationId xmlns:a16="http://schemas.microsoft.com/office/drawing/2014/main" id="{59964D5A-5213-4AB5-8D7D-2A409526D42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55821" y="1697821"/>
            <a:ext cx="1478446" cy="831626"/>
          </a:xfrm>
          <a:prstGeom prst="rect">
            <a:avLst/>
          </a:prstGeom>
        </p:spPr>
      </p:pic>
      <p:pic>
        <p:nvPicPr>
          <p:cNvPr id="34" name="Picture 18">
            <a:extLst>
              <a:ext uri="{FF2B5EF4-FFF2-40B4-BE49-F238E27FC236}">
                <a16:creationId xmlns:a16="http://schemas.microsoft.com/office/drawing/2014/main" id="{F848E33E-0259-41BC-A097-3B3D109735F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304024" y="4934348"/>
            <a:ext cx="13208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4">
            <a:extLst>
              <a:ext uri="{FF2B5EF4-FFF2-40B4-BE49-F238E27FC236}">
                <a16:creationId xmlns:a16="http://schemas.microsoft.com/office/drawing/2014/main" id="{B934AE98-2715-4DC0-AA32-17FE53B6201C}"/>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111427" y="4172206"/>
            <a:ext cx="10826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0">
            <a:extLst>
              <a:ext uri="{FF2B5EF4-FFF2-40B4-BE49-F238E27FC236}">
                <a16:creationId xmlns:a16="http://schemas.microsoft.com/office/drawing/2014/main" id="{8C7A1E7B-773E-4581-840A-898E0D08D5A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868992" y="4631505"/>
            <a:ext cx="1214254"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 descr="ÎÏÎ¿ÏÎ­Î»ÎµÏÎ¼Î± ÎµÎ¹ÎºÏÎ½Î±Ï Î³Î¹Î± cypress.io">
            <a:extLst>
              <a:ext uri="{FF2B5EF4-FFF2-40B4-BE49-F238E27FC236}">
                <a16:creationId xmlns:a16="http://schemas.microsoft.com/office/drawing/2014/main" id="{8287F0BB-8EBF-4BDF-8AA0-9150DBEBD14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457453" y="2302125"/>
            <a:ext cx="1708150" cy="57210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ÎÏÎ¿ÏÎ­Î»ÎµÏÎ¼Î± ÎµÎ¹ÎºÏÎ½Î±Ï Î³Î¹Î± allure report">
            <a:extLst>
              <a:ext uri="{FF2B5EF4-FFF2-40B4-BE49-F238E27FC236}">
                <a16:creationId xmlns:a16="http://schemas.microsoft.com/office/drawing/2014/main" id="{67089049-81E7-441C-BB94-94A64E040F7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5854" y="5408168"/>
            <a:ext cx="661161" cy="6611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B56F99-5B11-451D-9850-6D9D6367DA90}"/>
              </a:ext>
            </a:extLst>
          </p:cNvPr>
          <p:cNvPicPr>
            <a:picLocks noChangeAspect="1"/>
          </p:cNvPicPr>
          <p:nvPr/>
        </p:nvPicPr>
        <p:blipFill>
          <a:blip r:embed="rId33"/>
          <a:stretch>
            <a:fillRect/>
          </a:stretch>
        </p:blipFill>
        <p:spPr>
          <a:xfrm>
            <a:off x="8652764" y="1492349"/>
            <a:ext cx="571438" cy="571438"/>
          </a:xfrm>
          <a:prstGeom prst="rect">
            <a:avLst/>
          </a:prstGeom>
        </p:spPr>
      </p:pic>
      <p:pic>
        <p:nvPicPr>
          <p:cNvPr id="40" name="Picture 8" descr="ÎÏÎ¿ÏÎ­Î»ÎµÏÎ¼Î± ÎµÎ¹ÎºÏÎ½Î±Ï Î³Î¹Î± kotlin">
            <a:extLst>
              <a:ext uri="{FF2B5EF4-FFF2-40B4-BE49-F238E27FC236}">
                <a16:creationId xmlns:a16="http://schemas.microsoft.com/office/drawing/2014/main" id="{7F555EDE-7D73-4EC9-BCF3-4B08CE7A9A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273078" y="3999853"/>
            <a:ext cx="1737968" cy="86898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ÎÏÎ¿ÏÎ­Î»ÎµÏÎ¼Î± ÎµÎ¹ÎºÏÎ½Î±Ï Î³Î¹Î± c sharp">
            <a:extLst>
              <a:ext uri="{FF2B5EF4-FFF2-40B4-BE49-F238E27FC236}">
                <a16:creationId xmlns:a16="http://schemas.microsoft.com/office/drawing/2014/main" id="{303E6B65-EF85-4162-ADBC-07672705860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82005" y="1389423"/>
            <a:ext cx="641130" cy="689147"/>
          </a:xfrm>
          <a:prstGeom prst="rect">
            <a:avLst/>
          </a:prstGeom>
          <a:noFill/>
          <a:extLst>
            <a:ext uri="{909E8E84-426E-40DD-AFC4-6F175D3DCCD1}">
              <a14:hiddenFill xmlns:a14="http://schemas.microsoft.com/office/drawing/2010/main">
                <a:solidFill>
                  <a:srgbClr val="FFFFFF"/>
                </a:solidFill>
              </a14:hiddenFill>
            </a:ext>
          </a:extLst>
        </p:spPr>
      </p:pic>
      <p:sp>
        <p:nvSpPr>
          <p:cNvPr id="42" name="Footer Placeholder 1">
            <a:extLst>
              <a:ext uri="{FF2B5EF4-FFF2-40B4-BE49-F238E27FC236}">
                <a16:creationId xmlns:a16="http://schemas.microsoft.com/office/drawing/2014/main" id="{1B90F4F5-9118-4CD8-B775-1543065D3250}"/>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43" name="Footer Placeholder 1">
            <a:extLst>
              <a:ext uri="{FF2B5EF4-FFF2-40B4-BE49-F238E27FC236}">
                <a16:creationId xmlns:a16="http://schemas.microsoft.com/office/drawing/2014/main" id="{88BAF35A-54C6-4895-BDB0-384BE78A4D00}"/>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2" name="Rectangle 1">
            <a:extLst>
              <a:ext uri="{FF2B5EF4-FFF2-40B4-BE49-F238E27FC236}">
                <a16:creationId xmlns:a16="http://schemas.microsoft.com/office/drawing/2014/main" id="{1ADCCEC4-365F-4C6A-B71B-24FDA5B2CD6A}"/>
              </a:ext>
            </a:extLst>
          </p:cNvPr>
          <p:cNvSpPr/>
          <p:nvPr/>
        </p:nvSpPr>
        <p:spPr>
          <a:xfrm>
            <a:off x="4460301" y="2694697"/>
            <a:ext cx="2390940" cy="831626"/>
          </a:xfrm>
          <a:prstGeom prst="rect">
            <a:avLst/>
          </a:prstGeom>
          <a:noFill/>
          <a:ln w="57150" cap="sq" cmpd="sng">
            <a:solidFill>
              <a:srgbClr val="C0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0766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1FA63E-8E92-46D1-877A-38A6F6F46969}"/>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756483" y="1058050"/>
            <a:ext cx="4613539" cy="53290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open SoapUI Open Source</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6.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object oriented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 of 8)</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977EAD5-C04E-4AE3-8F75-8E378A6D8330}"/>
              </a:ext>
            </a:extLst>
          </p:cNvPr>
          <p:cNvPicPr>
            <a:picLocks noChangeAspect="1"/>
          </p:cNvPicPr>
          <p:nvPr/>
        </p:nvPicPr>
        <p:blipFill>
          <a:blip r:embed="rId2"/>
          <a:stretch>
            <a:fillRect/>
          </a:stretch>
        </p:blipFill>
        <p:spPr>
          <a:xfrm>
            <a:off x="1078174" y="1691878"/>
            <a:ext cx="5889346" cy="1487515"/>
          </a:xfrm>
          <a:prstGeom prst="rect">
            <a:avLst/>
          </a:prstGeom>
        </p:spPr>
      </p:pic>
      <p:sp>
        <p:nvSpPr>
          <p:cNvPr id="8" name="Rectangle 7">
            <a:extLst>
              <a:ext uri="{FF2B5EF4-FFF2-40B4-BE49-F238E27FC236}">
                <a16:creationId xmlns:a16="http://schemas.microsoft.com/office/drawing/2014/main" id="{E84177E9-D27A-4B33-A5CA-0796BD4673B7}"/>
              </a:ext>
            </a:extLst>
          </p:cNvPr>
          <p:cNvSpPr/>
          <p:nvPr/>
        </p:nvSpPr>
        <p:spPr>
          <a:xfrm>
            <a:off x="409565" y="3267212"/>
            <a:ext cx="11372869" cy="53290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and start a new project (e.g.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SEETest-SrvTestsV2</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selecting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New SOAP Project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BE50300D-05BE-4D1F-BBD4-B09005F3F45A}"/>
              </a:ext>
            </a:extLst>
          </p:cNvPr>
          <p:cNvPicPr>
            <a:picLocks noChangeAspect="1"/>
          </p:cNvPicPr>
          <p:nvPr/>
        </p:nvPicPr>
        <p:blipFill>
          <a:blip r:embed="rId3"/>
          <a:stretch>
            <a:fillRect/>
          </a:stretch>
        </p:blipFill>
        <p:spPr>
          <a:xfrm>
            <a:off x="3820456" y="3901987"/>
            <a:ext cx="3506480" cy="1820809"/>
          </a:xfrm>
          <a:prstGeom prst="rect">
            <a:avLst/>
          </a:prstGeom>
        </p:spPr>
      </p:pic>
      <p:pic>
        <p:nvPicPr>
          <p:cNvPr id="11" name="Picture 10">
            <a:extLst>
              <a:ext uri="{FF2B5EF4-FFF2-40B4-BE49-F238E27FC236}">
                <a16:creationId xmlns:a16="http://schemas.microsoft.com/office/drawing/2014/main" id="{7C8335CC-2BF5-4E52-8744-A14C2E67BD4E}"/>
              </a:ext>
            </a:extLst>
          </p:cNvPr>
          <p:cNvPicPr>
            <a:picLocks noChangeAspect="1"/>
          </p:cNvPicPr>
          <p:nvPr/>
        </p:nvPicPr>
        <p:blipFill>
          <a:blip r:embed="rId4"/>
          <a:stretch>
            <a:fillRect/>
          </a:stretch>
        </p:blipFill>
        <p:spPr>
          <a:xfrm>
            <a:off x="6967520" y="4134355"/>
            <a:ext cx="3936414" cy="1891974"/>
          </a:xfrm>
          <a:prstGeom prst="rect">
            <a:avLst/>
          </a:prstGeom>
        </p:spPr>
      </p:pic>
    </p:spTree>
    <p:extLst>
      <p:ext uri="{BB962C8B-B14F-4D97-AF65-F5344CB8AC3E}">
        <p14:creationId xmlns:p14="http://schemas.microsoft.com/office/powerpoint/2010/main" val="2861221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0FAE98-3AE6-4C21-A0C9-A7E1C151E737}"/>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677052" y="3839444"/>
            <a:ext cx="10515575"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to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avoid</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the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re-creation</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of test cases just right click and select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Clone </a:t>
            </a:r>
            <a:r>
              <a:rPr lang="en-US" sz="2800" dirty="0" err="1">
                <a:solidFill>
                  <a:schemeClr val="accent2"/>
                </a:solidFill>
                <a:latin typeface="Calibri Light" panose="020F0302020204030204" pitchFamily="34" charset="0"/>
                <a:ea typeface="Calibri" panose="020F0502020204030204" pitchFamily="34" charset="0"/>
                <a:cs typeface="Times New Roman" panose="02020603050405020304" pitchFamily="18" charset="0"/>
              </a:rPr>
              <a:t>TestSuite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to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clone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test suite of </a:t>
            </a:r>
            <a:r>
              <a:rPr lang="en-US" sz="2800"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SEETest-SrvTests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to SEETest-SrvTestsV2</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6.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object oriented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(2 of 8)</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8545686-EF8D-4493-A02B-15C455F28365}"/>
              </a:ext>
            </a:extLst>
          </p:cNvPr>
          <p:cNvPicPr>
            <a:picLocks noChangeAspect="1"/>
          </p:cNvPicPr>
          <p:nvPr/>
        </p:nvPicPr>
        <p:blipFill>
          <a:blip r:embed="rId2"/>
          <a:stretch>
            <a:fillRect/>
          </a:stretch>
        </p:blipFill>
        <p:spPr>
          <a:xfrm>
            <a:off x="8337667" y="4833370"/>
            <a:ext cx="2360814" cy="1207858"/>
          </a:xfrm>
          <a:prstGeom prst="rect">
            <a:avLst/>
          </a:prstGeom>
        </p:spPr>
      </p:pic>
      <p:sp>
        <p:nvSpPr>
          <p:cNvPr id="12" name="Rectangle 11">
            <a:extLst>
              <a:ext uri="{FF2B5EF4-FFF2-40B4-BE49-F238E27FC236}">
                <a16:creationId xmlns:a16="http://schemas.microsoft.com/office/drawing/2014/main" id="{FC654B47-76FC-4057-8BAE-70E77609828C}"/>
              </a:ext>
            </a:extLst>
          </p:cNvPr>
          <p:cNvSpPr/>
          <p:nvPr/>
        </p:nvSpPr>
        <p:spPr>
          <a:xfrm>
            <a:off x="669210" y="1122698"/>
            <a:ext cx="5079052"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before proceeding with test cases, select “</a:t>
            </a:r>
            <a:r>
              <a:rPr lang="en-US" sz="28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Save Project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pic>
        <p:nvPicPr>
          <p:cNvPr id="13" name="Picture 12">
            <a:extLst>
              <a:ext uri="{FF2B5EF4-FFF2-40B4-BE49-F238E27FC236}">
                <a16:creationId xmlns:a16="http://schemas.microsoft.com/office/drawing/2014/main" id="{90EC9856-F9FD-4E4F-8E40-A19FF4852BEE}"/>
              </a:ext>
            </a:extLst>
          </p:cNvPr>
          <p:cNvPicPr>
            <a:picLocks noChangeAspect="1"/>
          </p:cNvPicPr>
          <p:nvPr/>
        </p:nvPicPr>
        <p:blipFill>
          <a:blip r:embed="rId3"/>
          <a:stretch>
            <a:fillRect/>
          </a:stretch>
        </p:blipFill>
        <p:spPr>
          <a:xfrm>
            <a:off x="5934840" y="1326951"/>
            <a:ext cx="2200428" cy="2355587"/>
          </a:xfrm>
          <a:prstGeom prst="rect">
            <a:avLst/>
          </a:prstGeom>
        </p:spPr>
      </p:pic>
    </p:spTree>
    <p:extLst>
      <p:ext uri="{BB962C8B-B14F-4D97-AF65-F5344CB8AC3E}">
        <p14:creationId xmlns:p14="http://schemas.microsoft.com/office/powerpoint/2010/main" val="32561412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4EFDE0-167B-4ED9-A2B3-359B52A637CF}"/>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349435" y="1573394"/>
            <a:ext cx="6229003" cy="3711209"/>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step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GenerateNickName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of test cases </a:t>
            </a:r>
          </a:p>
          <a:p>
            <a:pPr marL="457200" indent="-457200">
              <a:lnSpc>
                <a:spcPct val="107000"/>
              </a:lnSpc>
              <a:spcAft>
                <a:spcPts val="800"/>
              </a:spcAft>
              <a:buFont typeface="Arial" panose="020B0604020202020204" pitchFamily="34" charset="0"/>
              <a:buChar char="•"/>
            </a:pP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TC-SRV-AddContacts-P-001</a:t>
            </a:r>
          </a:p>
          <a:p>
            <a:pPr marL="457200" indent="-457200">
              <a:lnSpc>
                <a:spcPct val="107000"/>
              </a:lnSpc>
              <a:spcAft>
                <a:spcPts val="800"/>
              </a:spcAft>
              <a:buFont typeface="Arial" panose="020B0604020202020204" pitchFamily="34" charset="0"/>
              <a:buChar char="•"/>
            </a:pP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TC-SRV-AddContacts-N-001</a:t>
            </a:r>
          </a:p>
          <a:p>
            <a:pPr marL="457200" indent="-457200">
              <a:lnSpc>
                <a:spcPct val="107000"/>
              </a:lnSpc>
              <a:spcAft>
                <a:spcPts val="800"/>
              </a:spcAft>
              <a:buFont typeface="Arial" panose="020B0604020202020204" pitchFamily="34" charset="0"/>
              <a:buChar char="•"/>
            </a:pP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TC-SRV-AddContacts-N-002</a:t>
            </a:r>
          </a:p>
          <a:p>
            <a:pPr>
              <a:lnSpc>
                <a:spcPct val="107000"/>
              </a:lnSpc>
              <a:spcAft>
                <a:spcPts val="800"/>
              </a:spcAft>
            </a:pPr>
            <a:endParaRPr lang="en-US" sz="5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will be updated with the use of </a:t>
            </a:r>
          </a:p>
          <a:p>
            <a:pPr>
              <a:lnSpc>
                <a:spcPct val="107000"/>
              </a:lnSpc>
              <a:spcAft>
                <a:spcPts val="800"/>
              </a:spcAft>
            </a:pPr>
            <a:r>
              <a:rPr lang="en-US" sz="3600"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External Groovy Script</a:t>
            </a:r>
            <a:endPar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6.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object oriented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(3 of 8)</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5C22B89F-0CA1-4CDE-B2E3-702841616514}"/>
              </a:ext>
            </a:extLst>
          </p:cNvPr>
          <p:cNvPicPr>
            <a:picLocks noChangeAspect="1"/>
          </p:cNvPicPr>
          <p:nvPr/>
        </p:nvPicPr>
        <p:blipFill>
          <a:blip r:embed="rId2"/>
          <a:stretch>
            <a:fillRect/>
          </a:stretch>
        </p:blipFill>
        <p:spPr>
          <a:xfrm>
            <a:off x="7578438" y="1357023"/>
            <a:ext cx="2762636" cy="4143953"/>
          </a:xfrm>
          <a:prstGeom prst="rect">
            <a:avLst/>
          </a:prstGeom>
        </p:spPr>
      </p:pic>
    </p:spTree>
    <p:extLst>
      <p:ext uri="{BB962C8B-B14F-4D97-AF65-F5344CB8AC3E}">
        <p14:creationId xmlns:p14="http://schemas.microsoft.com/office/powerpoint/2010/main" val="341684210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D227B4-B32E-477B-B820-851161C51397}"/>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806335" y="1664879"/>
            <a:ext cx="10449097" cy="3647730"/>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why to use </a:t>
            </a: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External Groovy Script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endParaRPr lang="en-US" sz="20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implementation</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of repeated steps will be handled from a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single point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2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so</a:t>
            </a:r>
            <a:r>
              <a:rPr lang="el-GR"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if an update affects these steps</a:t>
            </a:r>
            <a:r>
              <a:rPr lang="el-GR"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the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effort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to update them is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almost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nothing</a:t>
            </a:r>
            <a:r>
              <a:rPr lang="el-GR"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in relation to the effort it takes to update all the affected steps one by one.</a:t>
            </a:r>
          </a:p>
          <a:p>
            <a:pPr>
              <a:lnSpc>
                <a:spcPct val="107000"/>
              </a:lnSpc>
              <a:spcAft>
                <a:spcPts val="800"/>
              </a:spcAft>
            </a:pPr>
            <a:endParaRPr lang="en-US" sz="5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6.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object oriented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(4 of 8)</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2602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3CF81D-15DC-49C9-B4D6-D81E48730A44}"/>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945730" y="1431650"/>
            <a:ext cx="9759117"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in the same folder with the SoapUI project (SEETest-SrvTestsV2-soapui-project.xml) create a file with name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seetest.groovy</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6.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object oriented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(5 of 8)</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C5D26DA-1B60-4337-B697-D2B97A20A7A3}"/>
              </a:ext>
            </a:extLst>
          </p:cNvPr>
          <p:cNvPicPr>
            <a:picLocks noChangeAspect="1"/>
          </p:cNvPicPr>
          <p:nvPr/>
        </p:nvPicPr>
        <p:blipFill>
          <a:blip r:embed="rId2"/>
          <a:stretch>
            <a:fillRect/>
          </a:stretch>
        </p:blipFill>
        <p:spPr>
          <a:xfrm>
            <a:off x="4257651" y="2696539"/>
            <a:ext cx="3135277" cy="1298269"/>
          </a:xfrm>
          <a:prstGeom prst="rect">
            <a:avLst/>
          </a:prstGeom>
        </p:spPr>
      </p:pic>
      <p:sp>
        <p:nvSpPr>
          <p:cNvPr id="12" name="Rectangle 11">
            <a:extLst>
              <a:ext uri="{FF2B5EF4-FFF2-40B4-BE49-F238E27FC236}">
                <a16:creationId xmlns:a16="http://schemas.microsoft.com/office/drawing/2014/main" id="{1C02AA00-C397-4C03-BFFC-2719941FB021}"/>
              </a:ext>
            </a:extLst>
          </p:cNvPr>
          <p:cNvSpPr/>
          <p:nvPr/>
        </p:nvSpPr>
        <p:spPr>
          <a:xfrm>
            <a:off x="1344731" y="4432424"/>
            <a:ext cx="8961119" cy="993926"/>
          </a:xfrm>
          <a:prstGeom prst="rect">
            <a:avLst/>
          </a:prstGeom>
        </p:spPr>
        <p:txBody>
          <a:bodyPr wrap="square">
            <a:spAutoFit/>
          </a:bodyPr>
          <a:lstStyle/>
          <a:p>
            <a:pPr>
              <a:lnSpc>
                <a:spcPct val="107000"/>
              </a:lnSpc>
              <a:spcAft>
                <a:spcPts val="800"/>
              </a:spcAft>
            </a:pP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copy-paste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the content of Groovy Step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GenerateNickName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to External Groovy Script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seetest.groovy</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743044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367E54-D368-4823-B208-BB6560A9CC94}"/>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6.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object oriented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(6 of 8)</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31C185E-1B12-4117-AE72-EB1D03AEF3C8}"/>
              </a:ext>
            </a:extLst>
          </p:cNvPr>
          <p:cNvPicPr>
            <a:picLocks noChangeAspect="1"/>
          </p:cNvPicPr>
          <p:nvPr/>
        </p:nvPicPr>
        <p:blipFill>
          <a:blip r:embed="rId2"/>
          <a:stretch>
            <a:fillRect/>
          </a:stretch>
        </p:blipFill>
        <p:spPr>
          <a:xfrm>
            <a:off x="655989" y="1604504"/>
            <a:ext cx="6778532" cy="3648992"/>
          </a:xfrm>
          <a:prstGeom prst="rect">
            <a:avLst/>
          </a:prstGeom>
        </p:spPr>
      </p:pic>
      <p:sp>
        <p:nvSpPr>
          <p:cNvPr id="8" name="Rectangle 7">
            <a:extLst>
              <a:ext uri="{FF2B5EF4-FFF2-40B4-BE49-F238E27FC236}">
                <a16:creationId xmlns:a16="http://schemas.microsoft.com/office/drawing/2014/main" id="{0ADA45C2-0052-4095-911B-6F96D00F273F}"/>
              </a:ext>
            </a:extLst>
          </p:cNvPr>
          <p:cNvSpPr/>
          <p:nvPr/>
        </p:nvSpPr>
        <p:spPr>
          <a:xfrm>
            <a:off x="7811908" y="3012601"/>
            <a:ext cx="4006735" cy="2376997"/>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method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getNickname</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returns an auto-generated nickname based on pattern (4 letters + 4 numbers)</a:t>
            </a:r>
          </a:p>
        </p:txBody>
      </p:sp>
    </p:spTree>
    <p:extLst>
      <p:ext uri="{BB962C8B-B14F-4D97-AF65-F5344CB8AC3E}">
        <p14:creationId xmlns:p14="http://schemas.microsoft.com/office/powerpoint/2010/main" val="421394523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EB275F-D498-4420-A235-27C3883878B7}"/>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512593" y="1199491"/>
            <a:ext cx="10922923" cy="1454950"/>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in SoapUI Project update groovy Step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GenerateNickName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(for all test cases) to call method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getNickname</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from the External Groovy Script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seetest.groovy</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6.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object oriented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(7 of 8)</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9973319-E357-4DA2-B663-42FB271FECC3}"/>
              </a:ext>
            </a:extLst>
          </p:cNvPr>
          <p:cNvPicPr>
            <a:picLocks noChangeAspect="1"/>
          </p:cNvPicPr>
          <p:nvPr/>
        </p:nvPicPr>
        <p:blipFill>
          <a:blip r:embed="rId2"/>
          <a:stretch>
            <a:fillRect/>
          </a:stretch>
        </p:blipFill>
        <p:spPr>
          <a:xfrm>
            <a:off x="2130180" y="2826823"/>
            <a:ext cx="7687748" cy="2648320"/>
          </a:xfrm>
          <a:prstGeom prst="rect">
            <a:avLst/>
          </a:prstGeom>
        </p:spPr>
      </p:pic>
      <p:sp>
        <p:nvSpPr>
          <p:cNvPr id="7" name="Rectangle 6">
            <a:extLst>
              <a:ext uri="{FF2B5EF4-FFF2-40B4-BE49-F238E27FC236}">
                <a16:creationId xmlns:a16="http://schemas.microsoft.com/office/drawing/2014/main" id="{554864AF-AF06-4C9E-937B-674F9F36374A}"/>
              </a:ext>
            </a:extLst>
          </p:cNvPr>
          <p:cNvSpPr/>
          <p:nvPr/>
        </p:nvSpPr>
        <p:spPr>
          <a:xfrm>
            <a:off x="716792" y="5647526"/>
            <a:ext cx="10530327" cy="312650"/>
          </a:xfrm>
          <a:prstGeom prst="rect">
            <a:avLst/>
          </a:prstGeom>
        </p:spPr>
        <p:txBody>
          <a:bodyPr wrap="square">
            <a:spAutoFit/>
          </a:bodyPr>
          <a:lstStyle/>
          <a:p>
            <a:pPr>
              <a:lnSpc>
                <a:spcPct val="107000"/>
              </a:lnSpc>
              <a:spcAft>
                <a:spcPts val="800"/>
              </a:spcAft>
            </a:pPr>
            <a:r>
              <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above implementation is based on </a:t>
            </a:r>
            <a:r>
              <a:rPr lang="en-US" sz="1400" b="1" i="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GroovyScriptEngine</a:t>
            </a:r>
            <a:r>
              <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1400" i="1" dirty="0">
                <a:hlinkClick r:id="rId3"/>
              </a:rPr>
              <a:t>http://docs.groovy-lang.org/latest/html/api/groovy/util/GroovyScriptEngine.html</a:t>
            </a:r>
            <a:endParaRPr lang="en-US" sz="14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6503910"/>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EFA1B4-39C1-421B-91EF-295AB90CA76A}"/>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512593" y="1242485"/>
            <a:ext cx="10922923" cy="1735347"/>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 implementation of method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getNickname</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is now out of SoapUI which means that any change about how the nickname should be, will affect only External Groovy Script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seetest.groovy</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US" sz="10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32903"/>
          </a:xfrm>
          <a:prstGeom prst="rect">
            <a:avLst/>
          </a:prstGeom>
        </p:spPr>
        <p:txBody>
          <a:bodyPr wrap="square">
            <a:spAutoFit/>
          </a:bodyPr>
          <a:lstStyle/>
          <a:p>
            <a:pPr>
              <a:lnSpc>
                <a:spcPct val="107000"/>
              </a:lnSpc>
              <a:spcAft>
                <a:spcPts val="800"/>
              </a:spcAft>
            </a:pP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6.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build Web Service Test Scripts via SoapUI </a:t>
            </a:r>
            <a:r>
              <a:rPr lang="en-US"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with the object oriented way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(8 of 8)</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A5E906BE-23DF-4C94-A522-FA97A0511460}"/>
              </a:ext>
            </a:extLst>
          </p:cNvPr>
          <p:cNvPicPr>
            <a:picLocks noChangeAspect="1"/>
          </p:cNvPicPr>
          <p:nvPr/>
        </p:nvPicPr>
        <p:blipFill>
          <a:blip r:embed="rId2"/>
          <a:stretch>
            <a:fillRect/>
          </a:stretch>
        </p:blipFill>
        <p:spPr>
          <a:xfrm>
            <a:off x="3249139" y="3715186"/>
            <a:ext cx="5155029" cy="2125169"/>
          </a:xfrm>
          <a:prstGeom prst="rect">
            <a:avLst/>
          </a:prstGeom>
        </p:spPr>
      </p:pic>
      <p:sp>
        <p:nvSpPr>
          <p:cNvPr id="7" name="Rectangle 6">
            <a:extLst>
              <a:ext uri="{FF2B5EF4-FFF2-40B4-BE49-F238E27FC236}">
                <a16:creationId xmlns:a16="http://schemas.microsoft.com/office/drawing/2014/main" id="{22CBCBD4-2D3E-4D19-B78F-768BCABD765E}"/>
              </a:ext>
            </a:extLst>
          </p:cNvPr>
          <p:cNvSpPr/>
          <p:nvPr/>
        </p:nvSpPr>
        <p:spPr>
          <a:xfrm>
            <a:off x="512592" y="2977832"/>
            <a:ext cx="10922923" cy="53290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full run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proves that tests work properly.</a:t>
            </a:r>
          </a:p>
        </p:txBody>
      </p:sp>
    </p:spTree>
    <p:extLst>
      <p:ext uri="{BB962C8B-B14F-4D97-AF65-F5344CB8AC3E}">
        <p14:creationId xmlns:p14="http://schemas.microsoft.com/office/powerpoint/2010/main" val="6562288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BB78BF-A39A-4F3A-8DF1-8381F100E336}"/>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896010" y="2707264"/>
            <a:ext cx="10718815" cy="1482970"/>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update Web Service Test Scripts </a:t>
            </a:r>
          </a:p>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based on Request for Change (</a:t>
            </a:r>
            <a:r>
              <a:rPr lang="en-US" sz="40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RfC</a:t>
            </a: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6C73D74-23DF-432A-A5A2-A99AFE90FD67}"/>
              </a:ext>
            </a:extLst>
          </p:cNvPr>
          <p:cNvSpPr/>
          <p:nvPr/>
        </p:nvSpPr>
        <p:spPr>
          <a:xfrm>
            <a:off x="1333755" y="1877170"/>
            <a:ext cx="9524490" cy="721736"/>
          </a:xfrm>
          <a:prstGeom prst="rect">
            <a:avLst/>
          </a:prstGeom>
        </p:spPr>
        <p:txBody>
          <a:bodyPr wrap="square">
            <a:spAutoFit/>
          </a:bodyPr>
          <a:lstStyle/>
          <a:p>
            <a:pPr algn="ctr">
              <a:lnSpc>
                <a:spcPct val="107000"/>
              </a:lnSpc>
              <a:spcAft>
                <a:spcPts val="800"/>
              </a:spcAft>
            </a:pPr>
            <a:r>
              <a:rPr lang="en-US" sz="40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40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7</a:t>
            </a:r>
            <a:endParaRPr lang="en-US"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861493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38872D-23BD-482D-8838-BEE5050D7AFD}"/>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945735" y="1804805"/>
            <a:ext cx="9759117" cy="3248390"/>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so, in a next release of the application, our customer decided to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request a change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regarding the nickname. </a:t>
            </a:r>
          </a:p>
          <a:p>
            <a:pPr>
              <a:lnSpc>
                <a:spcPct val="107000"/>
              </a:lnSpc>
              <a:spcAft>
                <a:spcPts val="800"/>
              </a:spcAft>
            </a:pPr>
            <a:endPar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pattern must change </a:t>
            </a:r>
          </a:p>
          <a:p>
            <a:pPr lvl="1">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from “</a:t>
            </a:r>
            <a:r>
              <a:rPr lang="en-US" sz="2800" u="sng"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4 letters and 4 numbers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a:p>
            <a:pPr lvl="2">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to “</a:t>
            </a:r>
            <a:r>
              <a:rPr lang="en-US" sz="2800" u="sng"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4 letters and 6 numbers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23220"/>
          </a:xfrm>
          <a:prstGeom prst="rect">
            <a:avLst/>
          </a:prstGeom>
        </p:spPr>
        <p:txBody>
          <a:bodyPr wrap="square">
            <a:spAutoFit/>
          </a:bodyPr>
          <a:lstStyle/>
          <a:p>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a:t>
            </a: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7</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2800" b="1" dirty="0">
                <a:solidFill>
                  <a:srgbClr val="44546A"/>
                </a:solidFill>
                <a:latin typeface="Calibri Light" panose="020F0302020204030204" pitchFamily="34" charset="0"/>
              </a:rPr>
              <a:t>update Web Service Test Scripts </a:t>
            </a:r>
            <a:r>
              <a:rPr lang="en-US" b="1" dirty="0">
                <a:solidFill>
                  <a:srgbClr val="44546A"/>
                </a:solidFill>
                <a:latin typeface="Calibri Light" panose="020F0302020204030204" pitchFamily="34" charset="0"/>
              </a:rPr>
              <a:t>based on Request for Change (</a:t>
            </a:r>
            <a:r>
              <a:rPr lang="en-US" b="1" dirty="0" err="1">
                <a:solidFill>
                  <a:srgbClr val="44546A"/>
                </a:solidFill>
                <a:latin typeface="Calibri Light" panose="020F0302020204030204" pitchFamily="34" charset="0"/>
              </a:rPr>
              <a:t>RfC</a:t>
            </a:r>
            <a:r>
              <a:rPr lang="en-US" b="1" dirty="0">
                <a:solidFill>
                  <a:srgbClr val="44546A"/>
                </a:solidFill>
                <a:latin typeface="Calibri Light" panose="020F0302020204030204" pitchFamily="34" charset="0"/>
              </a:rPr>
              <a:t>)</a:t>
            </a:r>
            <a:r>
              <a:rPr lang="en-US" sz="700" dirty="0">
                <a:solidFill>
                  <a:srgbClr val="44546A"/>
                </a:solidFill>
                <a:latin typeface="Calibri" panose="020F0502020204030204" pitchFamily="34" charset="0"/>
              </a:rPr>
              <a:t>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(1 of 4)</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49651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71A021-7E93-4B37-8B16-00B02D92E9AF}"/>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4F19FE-3B3A-463A-9C5E-F5B08537D3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0793" y="2219385"/>
            <a:ext cx="5030407" cy="154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76">
            <a:extLst>
              <a:ext uri="{FF2B5EF4-FFF2-40B4-BE49-F238E27FC236}">
                <a16:creationId xmlns:a16="http://schemas.microsoft.com/office/drawing/2014/main" id="{A36B6F9C-5E65-4158-8E78-4ADFA2D1FD1C}"/>
              </a:ext>
            </a:extLst>
          </p:cNvPr>
          <p:cNvSpPr/>
          <p:nvPr/>
        </p:nvSpPr>
        <p:spPr>
          <a:xfrm>
            <a:off x="3113868" y="4428829"/>
            <a:ext cx="5964259"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to test web services</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Footer Placeholder 1">
            <a:extLst>
              <a:ext uri="{FF2B5EF4-FFF2-40B4-BE49-F238E27FC236}">
                <a16:creationId xmlns:a16="http://schemas.microsoft.com/office/drawing/2014/main" id="{9C114018-8BED-4CE8-85D3-5BADD1AC1703}"/>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79" name="Footer Placeholder 1">
            <a:extLst>
              <a:ext uri="{FF2B5EF4-FFF2-40B4-BE49-F238E27FC236}">
                <a16:creationId xmlns:a16="http://schemas.microsoft.com/office/drawing/2014/main" id="{E0BA33EE-B196-46E2-8FC0-389AD663C43A}"/>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80" name="Rectangle 79">
            <a:extLst>
              <a:ext uri="{FF2B5EF4-FFF2-40B4-BE49-F238E27FC236}">
                <a16:creationId xmlns:a16="http://schemas.microsoft.com/office/drawing/2014/main" id="{F28B749D-ABA2-45CF-BCB0-3D0CCC3884A3}"/>
              </a:ext>
            </a:extLst>
          </p:cNvPr>
          <p:cNvSpPr/>
          <p:nvPr/>
        </p:nvSpPr>
        <p:spPr>
          <a:xfrm>
            <a:off x="3113868" y="835663"/>
            <a:ext cx="5964259"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a:t>
            </a:r>
            <a:r>
              <a:rPr lang="en-US" sz="40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e will use</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3762793"/>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4595A2-B7AC-433D-8E5E-FE3FE9449043}"/>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014069" y="1452644"/>
            <a:ext cx="9759117" cy="99392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based on the 2 different implementation methodologies in SoapUI (step 5 &amp; step 6), below is displayed a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table of affections</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23220"/>
          </a:xfrm>
          <a:prstGeom prst="rect">
            <a:avLst/>
          </a:prstGeom>
        </p:spPr>
        <p:txBody>
          <a:bodyPr wrap="square">
            <a:spAutoFit/>
          </a:bodyPr>
          <a:lstStyle/>
          <a:p>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a:t>
            </a: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7</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2800" b="1" dirty="0">
                <a:solidFill>
                  <a:srgbClr val="44546A"/>
                </a:solidFill>
                <a:latin typeface="Calibri Light" panose="020F0302020204030204" pitchFamily="34" charset="0"/>
              </a:rPr>
              <a:t>update Web Service Test Scripts </a:t>
            </a:r>
            <a:r>
              <a:rPr lang="en-US" b="1" dirty="0">
                <a:solidFill>
                  <a:srgbClr val="44546A"/>
                </a:solidFill>
                <a:latin typeface="Calibri Light" panose="020F0302020204030204" pitchFamily="34" charset="0"/>
              </a:rPr>
              <a:t>based on Request for Change (</a:t>
            </a:r>
            <a:r>
              <a:rPr lang="en-US" b="1" dirty="0" err="1">
                <a:solidFill>
                  <a:srgbClr val="44546A"/>
                </a:solidFill>
                <a:latin typeface="Calibri Light" panose="020F0302020204030204" pitchFamily="34" charset="0"/>
              </a:rPr>
              <a:t>RfC</a:t>
            </a:r>
            <a:r>
              <a:rPr lang="en-US" b="1" dirty="0">
                <a:solidFill>
                  <a:srgbClr val="44546A"/>
                </a:solidFill>
                <a:latin typeface="Calibri Light" panose="020F0302020204030204" pitchFamily="34" charset="0"/>
              </a:rPr>
              <a:t>)</a:t>
            </a:r>
            <a:r>
              <a:rPr lang="en-US" sz="700" dirty="0">
                <a:solidFill>
                  <a:srgbClr val="44546A"/>
                </a:solidFill>
                <a:latin typeface="Calibri" panose="020F0502020204030204" pitchFamily="34" charset="0"/>
              </a:rPr>
              <a:t>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(2 of 4)</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B415C594-B977-4BFC-B464-B3BA8B0C5EDF}"/>
              </a:ext>
            </a:extLst>
          </p:cNvPr>
          <p:cNvGraphicFramePr>
            <a:graphicFrameLocks noGrp="1"/>
          </p:cNvGraphicFramePr>
          <p:nvPr>
            <p:extLst>
              <p:ext uri="{D42A27DB-BD31-4B8C-83A1-F6EECF244321}">
                <p14:modId xmlns:p14="http://schemas.microsoft.com/office/powerpoint/2010/main" val="368930394"/>
              </p:ext>
            </p:extLst>
          </p:nvPr>
        </p:nvGraphicFramePr>
        <p:xfrm>
          <a:off x="1082407" y="2851354"/>
          <a:ext cx="9622443" cy="1155292"/>
        </p:xfrm>
        <a:graphic>
          <a:graphicData uri="http://schemas.openxmlformats.org/drawingml/2006/table">
            <a:tbl>
              <a:tblPr firstRow="1" firstCol="1" bandRow="1">
                <a:tableStyleId>{5C22544A-7EE6-4342-B048-85BDC9FD1C3A}</a:tableStyleId>
              </a:tblPr>
              <a:tblGrid>
                <a:gridCol w="3537528">
                  <a:extLst>
                    <a:ext uri="{9D8B030D-6E8A-4147-A177-3AD203B41FA5}">
                      <a16:colId xmlns:a16="http://schemas.microsoft.com/office/drawing/2014/main" val="310200284"/>
                    </a:ext>
                  </a:extLst>
                </a:gridCol>
                <a:gridCol w="2510443">
                  <a:extLst>
                    <a:ext uri="{9D8B030D-6E8A-4147-A177-3AD203B41FA5}">
                      <a16:colId xmlns:a16="http://schemas.microsoft.com/office/drawing/2014/main" val="1733774286"/>
                    </a:ext>
                  </a:extLst>
                </a:gridCol>
                <a:gridCol w="3574472">
                  <a:extLst>
                    <a:ext uri="{9D8B030D-6E8A-4147-A177-3AD203B41FA5}">
                      <a16:colId xmlns:a16="http://schemas.microsoft.com/office/drawing/2014/main" val="383136231"/>
                    </a:ext>
                  </a:extLst>
                </a:gridCol>
              </a:tblGrid>
              <a:tr h="423772">
                <a:tc>
                  <a:txBody>
                    <a:bodyPr/>
                    <a:lstStyle/>
                    <a:p>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rPr>
                        <a:t>Common Methodology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rPr>
                        <a:t>Object Oriented Methodology</a:t>
                      </a:r>
                    </a:p>
                  </a:txBody>
                  <a:tcPr/>
                </a:tc>
                <a:extLst>
                  <a:ext uri="{0D108BD9-81ED-4DB2-BD59-A6C34878D82A}">
                    <a16:rowId xmlns:a16="http://schemas.microsoft.com/office/drawing/2014/main" val="3498761243"/>
                  </a:ext>
                </a:extLst>
              </a:tr>
              <a:tr h="286785">
                <a:tc>
                  <a:txBody>
                    <a:bodyPr/>
                    <a:lstStyle/>
                    <a:p>
                      <a:r>
                        <a:rPr lang="en-US" dirty="0">
                          <a:latin typeface="+mj-lt"/>
                        </a:rPr>
                        <a:t>Affected Test Steps in SoapUI</a:t>
                      </a:r>
                    </a:p>
                  </a:txBody>
                  <a:tcPr/>
                </a:tc>
                <a:tc>
                  <a:txBody>
                    <a:bodyPr/>
                    <a:lstStyle/>
                    <a:p>
                      <a:pPr algn="ctr"/>
                      <a:r>
                        <a:rPr lang="en-US" b="1" dirty="0">
                          <a:latin typeface="+mj-lt"/>
                        </a:rPr>
                        <a:t>3</a:t>
                      </a:r>
                    </a:p>
                  </a:txBody>
                  <a:tcPr/>
                </a:tc>
                <a:tc>
                  <a:txBody>
                    <a:bodyPr/>
                    <a:lstStyle/>
                    <a:p>
                      <a:pPr algn="ctr"/>
                      <a:r>
                        <a:rPr lang="en-US" b="1" dirty="0">
                          <a:latin typeface="+mj-lt"/>
                        </a:rPr>
                        <a:t>0</a:t>
                      </a:r>
                    </a:p>
                  </a:txBody>
                  <a:tcPr/>
                </a:tc>
                <a:extLst>
                  <a:ext uri="{0D108BD9-81ED-4DB2-BD59-A6C34878D82A}">
                    <a16:rowId xmlns:a16="http://schemas.microsoft.com/office/drawing/2014/main" val="3189448930"/>
                  </a:ext>
                </a:extLst>
              </a:tr>
              <a:tr h="286785">
                <a:tc>
                  <a:txBody>
                    <a:bodyPr/>
                    <a:lstStyle/>
                    <a:p>
                      <a:r>
                        <a:rPr lang="en-US" dirty="0">
                          <a:latin typeface="+mj-lt"/>
                        </a:rPr>
                        <a:t>Affected External Groovy Scripts</a:t>
                      </a:r>
                    </a:p>
                  </a:txBody>
                  <a:tcPr/>
                </a:tc>
                <a:tc>
                  <a:txBody>
                    <a:bodyPr/>
                    <a:lstStyle/>
                    <a:p>
                      <a:pPr algn="ctr"/>
                      <a:r>
                        <a:rPr lang="en-US" b="1" dirty="0">
                          <a:latin typeface="+mj-lt"/>
                        </a:rPr>
                        <a:t>0</a:t>
                      </a:r>
                    </a:p>
                  </a:txBody>
                  <a:tcPr/>
                </a:tc>
                <a:tc>
                  <a:txBody>
                    <a:bodyPr/>
                    <a:lstStyle/>
                    <a:p>
                      <a:pPr algn="ctr"/>
                      <a:r>
                        <a:rPr lang="en-US" b="1" dirty="0">
                          <a:latin typeface="+mj-lt"/>
                        </a:rPr>
                        <a:t>1</a:t>
                      </a:r>
                    </a:p>
                  </a:txBody>
                  <a:tcPr/>
                </a:tc>
                <a:extLst>
                  <a:ext uri="{0D108BD9-81ED-4DB2-BD59-A6C34878D82A}">
                    <a16:rowId xmlns:a16="http://schemas.microsoft.com/office/drawing/2014/main" val="3107878736"/>
                  </a:ext>
                </a:extLst>
              </a:tr>
            </a:tbl>
          </a:graphicData>
        </a:graphic>
      </p:graphicFrame>
    </p:spTree>
    <p:extLst>
      <p:ext uri="{BB962C8B-B14F-4D97-AF65-F5344CB8AC3E}">
        <p14:creationId xmlns:p14="http://schemas.microsoft.com/office/powerpoint/2010/main" val="2518287602"/>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003B49-C0FB-4CF9-B633-ACF4836FFA62}"/>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014071" y="1332118"/>
            <a:ext cx="9759117" cy="1125693"/>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based on </a:t>
            </a:r>
            <a:r>
              <a:rPr lang="en-US" sz="36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common methodology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each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GenerateNickName</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must be updated in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SoapUI</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23220"/>
          </a:xfrm>
          <a:prstGeom prst="rect">
            <a:avLst/>
          </a:prstGeom>
        </p:spPr>
        <p:txBody>
          <a:bodyPr wrap="square">
            <a:spAutoFit/>
          </a:bodyPr>
          <a:lstStyle/>
          <a:p>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a:t>
            </a: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7</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2800" b="1" dirty="0">
                <a:solidFill>
                  <a:srgbClr val="44546A"/>
                </a:solidFill>
                <a:latin typeface="Calibri Light" panose="020F0302020204030204" pitchFamily="34" charset="0"/>
              </a:rPr>
              <a:t>update Web Service Test Scripts </a:t>
            </a:r>
            <a:r>
              <a:rPr lang="en-US" b="1" dirty="0">
                <a:solidFill>
                  <a:srgbClr val="44546A"/>
                </a:solidFill>
                <a:latin typeface="Calibri Light" panose="020F0302020204030204" pitchFamily="34" charset="0"/>
              </a:rPr>
              <a:t>based on Request for Change (</a:t>
            </a:r>
            <a:r>
              <a:rPr lang="en-US" b="1" dirty="0" err="1">
                <a:solidFill>
                  <a:srgbClr val="44546A"/>
                </a:solidFill>
                <a:latin typeface="Calibri Light" panose="020F0302020204030204" pitchFamily="34" charset="0"/>
              </a:rPr>
              <a:t>RfC</a:t>
            </a:r>
            <a:r>
              <a:rPr lang="en-US" b="1" dirty="0">
                <a:solidFill>
                  <a:srgbClr val="44546A"/>
                </a:solidFill>
                <a:latin typeface="Calibri Light" panose="020F0302020204030204" pitchFamily="34" charset="0"/>
              </a:rPr>
              <a:t>)</a:t>
            </a:r>
            <a:r>
              <a:rPr lang="en-US" sz="700" dirty="0">
                <a:solidFill>
                  <a:srgbClr val="44546A"/>
                </a:solidFill>
                <a:latin typeface="Calibri" panose="020F0502020204030204" pitchFamily="34" charset="0"/>
              </a:rPr>
              <a:t>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(3 of 4)</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2B0C55E-E87C-4528-BDD4-9FDDE2B3898D}"/>
              </a:ext>
            </a:extLst>
          </p:cNvPr>
          <p:cNvSpPr/>
          <p:nvPr/>
        </p:nvSpPr>
        <p:spPr>
          <a:xfrm>
            <a:off x="1014071" y="4226057"/>
            <a:ext cx="9759117" cy="1065676"/>
          </a:xfrm>
          <a:prstGeom prst="rect">
            <a:avLst/>
          </a:prstGeom>
        </p:spPr>
        <p:txBody>
          <a:bodyPr wrap="square">
            <a:spAutoFit/>
          </a:bodyPr>
          <a:lstStyle/>
          <a:p>
            <a:pPr>
              <a:lnSpc>
                <a:spcPct val="107000"/>
              </a:lnSpc>
              <a:spcAft>
                <a:spcPts val="800"/>
              </a:spcAft>
            </a:pPr>
            <a:r>
              <a:rPr lang="en-US" sz="20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in this demo project effort seems to be low, but when we are talking about hundreds of affected test cases and when the update is not such simple allowing us to make a simple Search-Replace in the SoapUI Project XML file, then </a:t>
            </a:r>
            <a:r>
              <a:rPr lang="en-US" sz="2000" b="1"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maintenance</a:t>
            </a:r>
            <a:r>
              <a:rPr lang="en-US" sz="20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is a real </a:t>
            </a:r>
            <a:r>
              <a:rPr lang="en-US" sz="2000" b="1"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bottleneck</a:t>
            </a:r>
            <a:r>
              <a:rPr lang="en-US" sz="20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p>
        </p:txBody>
      </p:sp>
      <p:pic>
        <p:nvPicPr>
          <p:cNvPr id="2" name="Picture 1">
            <a:extLst>
              <a:ext uri="{FF2B5EF4-FFF2-40B4-BE49-F238E27FC236}">
                <a16:creationId xmlns:a16="http://schemas.microsoft.com/office/drawing/2014/main" id="{29D6066C-1236-483C-A1F4-4EB5B19E4D7E}"/>
              </a:ext>
            </a:extLst>
          </p:cNvPr>
          <p:cNvPicPr>
            <a:picLocks noChangeAspect="1"/>
          </p:cNvPicPr>
          <p:nvPr/>
        </p:nvPicPr>
        <p:blipFill>
          <a:blip r:embed="rId2"/>
          <a:stretch>
            <a:fillRect/>
          </a:stretch>
        </p:blipFill>
        <p:spPr>
          <a:xfrm>
            <a:off x="3133311" y="2690181"/>
            <a:ext cx="5925377" cy="1171739"/>
          </a:xfrm>
          <a:prstGeom prst="rect">
            <a:avLst/>
          </a:prstGeom>
        </p:spPr>
      </p:pic>
    </p:spTree>
    <p:extLst>
      <p:ext uri="{BB962C8B-B14F-4D97-AF65-F5344CB8AC3E}">
        <p14:creationId xmlns:p14="http://schemas.microsoft.com/office/powerpoint/2010/main" val="11191475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9E9193-7104-479A-9A21-B1925A08BE9F}"/>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FEDD696D-3F4D-4964-AE35-A8CC9366839E}"/>
              </a:ext>
            </a:extLst>
          </p:cNvPr>
          <p:cNvSpPr/>
          <p:nvPr/>
        </p:nvSpPr>
        <p:spPr>
          <a:xfrm>
            <a:off x="1014071" y="1332118"/>
            <a:ext cx="9759117" cy="1586716"/>
          </a:xfrm>
          <a:prstGeom prst="rect">
            <a:avLst/>
          </a:prstGeom>
        </p:spPr>
        <p:txBody>
          <a:bodyPr wrap="square">
            <a:spAutoFit/>
          </a:bodyPr>
          <a:lstStyle/>
          <a:p>
            <a:pPr>
              <a:lnSpc>
                <a:spcPct val="107000"/>
              </a:lnSpc>
              <a:spcAft>
                <a:spcPts val="800"/>
              </a:spcAft>
            </a:pP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based on </a:t>
            </a:r>
            <a:r>
              <a:rPr lang="en-US" sz="36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object oriented methodology </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nothing should be updated in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SoapUI</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Only method “</a:t>
            </a:r>
            <a:r>
              <a:rPr lang="en-US" sz="2800" b="1" dirty="0" err="1">
                <a:solidFill>
                  <a:schemeClr val="tx2"/>
                </a:solidFill>
                <a:latin typeface="Calibri Light" panose="020F0302020204030204" pitchFamily="34" charset="0"/>
                <a:ea typeface="Calibri" panose="020F0502020204030204" pitchFamily="34" charset="0"/>
                <a:cs typeface="Times New Roman" panose="02020603050405020304" pitchFamily="18" charset="0"/>
              </a:rPr>
              <a:t>getNickname</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of the external groovy script “</a:t>
            </a:r>
            <a:r>
              <a:rPr lang="en-US" sz="28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seetest.groovy</a:t>
            </a:r>
            <a:r>
              <a:rPr lang="en-US" sz="28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must be updated properly.</a:t>
            </a:r>
          </a:p>
        </p:txBody>
      </p:sp>
      <p:sp>
        <p:nvSpPr>
          <p:cNvPr id="10" name="Rectangle 9">
            <a:extLst>
              <a:ext uri="{FF2B5EF4-FFF2-40B4-BE49-F238E27FC236}">
                <a16:creationId xmlns:a16="http://schemas.microsoft.com/office/drawing/2014/main" id="{D1634523-6B9D-4C9D-9C35-1DE6A00DDCC2}"/>
              </a:ext>
            </a:extLst>
          </p:cNvPr>
          <p:cNvSpPr/>
          <p:nvPr/>
        </p:nvSpPr>
        <p:spPr>
          <a:xfrm>
            <a:off x="215073" y="204013"/>
            <a:ext cx="11220443" cy="523220"/>
          </a:xfrm>
          <a:prstGeom prst="rect">
            <a:avLst/>
          </a:prstGeom>
        </p:spPr>
        <p:txBody>
          <a:bodyPr wrap="square">
            <a:spAutoFit/>
          </a:bodyPr>
          <a:lstStyle/>
          <a:p>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s</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tep </a:t>
            </a:r>
            <a:r>
              <a:rPr lang="en-US" sz="28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7</a:t>
            </a:r>
            <a:r>
              <a:rPr lang="en-US" sz="2800" b="1" dirty="0">
                <a:solidFill>
                  <a:schemeClr val="accent2"/>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2800" b="1" dirty="0">
                <a:solidFill>
                  <a:srgbClr val="44546A"/>
                </a:solidFill>
                <a:latin typeface="Calibri Light" panose="020F0302020204030204" pitchFamily="34" charset="0"/>
              </a:rPr>
              <a:t>update Web Service Test Scripts </a:t>
            </a:r>
            <a:r>
              <a:rPr lang="en-US" b="1" dirty="0">
                <a:solidFill>
                  <a:srgbClr val="44546A"/>
                </a:solidFill>
                <a:latin typeface="Calibri Light" panose="020F0302020204030204" pitchFamily="34" charset="0"/>
              </a:rPr>
              <a:t>based on Request for Change (</a:t>
            </a:r>
            <a:r>
              <a:rPr lang="en-US" b="1" dirty="0" err="1">
                <a:solidFill>
                  <a:srgbClr val="44546A"/>
                </a:solidFill>
                <a:latin typeface="Calibri Light" panose="020F0302020204030204" pitchFamily="34" charset="0"/>
              </a:rPr>
              <a:t>RfC</a:t>
            </a:r>
            <a:r>
              <a:rPr lang="en-US" b="1" dirty="0">
                <a:solidFill>
                  <a:srgbClr val="44546A"/>
                </a:solidFill>
                <a:latin typeface="Calibri Light" panose="020F0302020204030204" pitchFamily="34" charset="0"/>
              </a:rPr>
              <a:t>)</a:t>
            </a:r>
            <a:r>
              <a:rPr lang="en-US" sz="700" dirty="0">
                <a:solidFill>
                  <a:srgbClr val="44546A"/>
                </a:solidFill>
                <a:latin typeface="Calibri" panose="020F0502020204030204" pitchFamily="34" charset="0"/>
              </a:rPr>
              <a:t> </a:t>
            </a:r>
            <a:r>
              <a:rPr lang="en-US" sz="2800" b="1" dirty="0">
                <a:solidFill>
                  <a:schemeClr val="tx2"/>
                </a:solidFill>
                <a:effectLst/>
                <a:latin typeface="Calibri Light" panose="020F0302020204030204" pitchFamily="34" charset="0"/>
                <a:ea typeface="Calibri" panose="020F0502020204030204" pitchFamily="34" charset="0"/>
                <a:cs typeface="Times New Roman" panose="02020603050405020304" pitchFamily="18" charset="0"/>
              </a:rPr>
              <a:t>(4 of 4)</a:t>
            </a:r>
            <a:endParaRPr lang="en-US" sz="12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2B0C55E-E87C-4528-BDD4-9FDDE2B3898D}"/>
              </a:ext>
            </a:extLst>
          </p:cNvPr>
          <p:cNvSpPr/>
          <p:nvPr/>
        </p:nvSpPr>
        <p:spPr>
          <a:xfrm>
            <a:off x="945735" y="4560366"/>
            <a:ext cx="9759117" cy="1394997"/>
          </a:xfrm>
          <a:prstGeom prst="rect">
            <a:avLst/>
          </a:prstGeom>
        </p:spPr>
        <p:txBody>
          <a:bodyPr wrap="square">
            <a:spAutoFit/>
          </a:bodyPr>
          <a:lstStyle/>
          <a:p>
            <a:pPr>
              <a:lnSpc>
                <a:spcPct val="107000"/>
              </a:lnSpc>
              <a:spcAft>
                <a:spcPts val="800"/>
              </a:spcAft>
            </a:pPr>
            <a:r>
              <a:rPr lang="en-US" sz="2000" i="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the fact that the effort relates to only one point outside SoapUI makes not only maintenance easier in terms of the needed actions but also in terms of guidelines. When we deliver a SoapUI project and something goes wrong it is easier to suggest workarounds by simply editing content of groovy files than giving workarounds with actions inside SoapUI steps. </a:t>
            </a:r>
          </a:p>
        </p:txBody>
      </p:sp>
      <p:pic>
        <p:nvPicPr>
          <p:cNvPr id="3" name="Picture 2">
            <a:extLst>
              <a:ext uri="{FF2B5EF4-FFF2-40B4-BE49-F238E27FC236}">
                <a16:creationId xmlns:a16="http://schemas.microsoft.com/office/drawing/2014/main" id="{E8E45E97-AC18-41F9-A741-E47FA2A0D533}"/>
              </a:ext>
            </a:extLst>
          </p:cNvPr>
          <p:cNvPicPr>
            <a:picLocks noChangeAspect="1"/>
          </p:cNvPicPr>
          <p:nvPr/>
        </p:nvPicPr>
        <p:blipFill>
          <a:blip r:embed="rId2"/>
          <a:stretch>
            <a:fillRect/>
          </a:stretch>
        </p:blipFill>
        <p:spPr>
          <a:xfrm>
            <a:off x="2649914" y="3055995"/>
            <a:ext cx="6487430" cy="1190791"/>
          </a:xfrm>
          <a:prstGeom prst="rect">
            <a:avLst/>
          </a:prstGeom>
        </p:spPr>
      </p:pic>
    </p:spTree>
    <p:extLst>
      <p:ext uri="{BB962C8B-B14F-4D97-AF65-F5344CB8AC3E}">
        <p14:creationId xmlns:p14="http://schemas.microsoft.com/office/powerpoint/2010/main" val="20729180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F3DD23-9C22-4DA0-9357-FC94DF032C86}"/>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19C08137-52B8-44D5-81CF-983BACCEFC53}"/>
              </a:ext>
            </a:extLst>
          </p:cNvPr>
          <p:cNvSpPr/>
          <p:nvPr/>
        </p:nvSpPr>
        <p:spPr>
          <a:xfrm>
            <a:off x="3113870" y="391020"/>
            <a:ext cx="5964259"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in conclusion</a:t>
            </a:r>
            <a:r>
              <a:rPr lang="el-GR"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l-GR"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(1 </a:t>
            </a:r>
            <a:r>
              <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of 3)</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559DA32-5A7F-4F2F-9E96-FED746A80241}"/>
              </a:ext>
            </a:extLst>
          </p:cNvPr>
          <p:cNvSpPr txBox="1">
            <a:spLocks/>
          </p:cNvSpPr>
          <p:nvPr/>
        </p:nvSpPr>
        <p:spPr>
          <a:xfrm>
            <a:off x="675632" y="1346359"/>
            <a:ext cx="10840734" cy="339055"/>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400" dirty="0">
                <a:latin typeface="+mj-lt"/>
              </a:rPr>
              <a:t>there is a </a:t>
            </a:r>
            <a:r>
              <a:rPr lang="en-US" sz="2400" b="1" dirty="0">
                <a:latin typeface="+mj-lt"/>
              </a:rPr>
              <a:t>minor disadvantage </a:t>
            </a:r>
            <a:r>
              <a:rPr lang="en-US" sz="2400" dirty="0">
                <a:latin typeface="+mj-lt"/>
              </a:rPr>
              <a:t>of using </a:t>
            </a:r>
            <a:r>
              <a:rPr lang="en-US" sz="2400" b="1" dirty="0">
                <a:latin typeface="+mj-lt"/>
              </a:rPr>
              <a:t>External Groovy Scripts</a:t>
            </a:r>
            <a:r>
              <a:rPr lang="en-US" sz="2400" dirty="0">
                <a:latin typeface="+mj-lt"/>
              </a:rPr>
              <a:t>:</a:t>
            </a:r>
          </a:p>
        </p:txBody>
      </p:sp>
      <p:sp>
        <p:nvSpPr>
          <p:cNvPr id="10" name="Content Placeholder 2">
            <a:extLst>
              <a:ext uri="{FF2B5EF4-FFF2-40B4-BE49-F238E27FC236}">
                <a16:creationId xmlns:a16="http://schemas.microsoft.com/office/drawing/2014/main" id="{D1A1A6A2-3711-4AD2-942E-9E6509298B98}"/>
              </a:ext>
            </a:extLst>
          </p:cNvPr>
          <p:cNvSpPr txBox="1">
            <a:spLocks/>
          </p:cNvSpPr>
          <p:nvPr/>
        </p:nvSpPr>
        <p:spPr>
          <a:xfrm>
            <a:off x="1169018" y="1911005"/>
            <a:ext cx="10103351" cy="60944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latin typeface="+mj-lt"/>
              </a:rPr>
              <a:t>when a part of external groovy method has failure, we must work with 2 different environments. Meaning that the script can be opened e.g. with Notepad++ (it cannot be opened via SoapUI directly to quickly edit the script and proceed.</a:t>
            </a:r>
          </a:p>
        </p:txBody>
      </p:sp>
      <p:sp>
        <p:nvSpPr>
          <p:cNvPr id="11" name="Content Placeholder 2">
            <a:extLst>
              <a:ext uri="{FF2B5EF4-FFF2-40B4-BE49-F238E27FC236}">
                <a16:creationId xmlns:a16="http://schemas.microsoft.com/office/drawing/2014/main" id="{F892C660-FAD5-4120-B23A-CBF99BD47D04}"/>
              </a:ext>
            </a:extLst>
          </p:cNvPr>
          <p:cNvSpPr txBox="1">
            <a:spLocks/>
          </p:cNvSpPr>
          <p:nvPr/>
        </p:nvSpPr>
        <p:spPr>
          <a:xfrm>
            <a:off x="600818" y="5616362"/>
            <a:ext cx="10840734" cy="543369"/>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400" b="1" i="1" dirty="0">
                <a:solidFill>
                  <a:schemeClr val="accent2"/>
                </a:solidFill>
                <a:latin typeface="+mj-lt"/>
              </a:rPr>
              <a:t>tip</a:t>
            </a:r>
            <a:r>
              <a:rPr lang="en-US" sz="1400" i="1" dirty="0">
                <a:latin typeface="+mj-lt"/>
              </a:rPr>
              <a:t>: we usually work with external groovy files via IntelliJ Community Edition having installed the Groovy SDK. </a:t>
            </a:r>
            <a:r>
              <a:rPr lang="en-US" sz="1400" i="1" dirty="0">
                <a:latin typeface="+mj-lt"/>
                <a:hlinkClick r:id="rId2"/>
              </a:rPr>
              <a:t>http://groovy-lang.org/download.html</a:t>
            </a:r>
            <a:br>
              <a:rPr lang="en-US" sz="1400" i="1" dirty="0">
                <a:latin typeface="+mj-lt"/>
              </a:rPr>
            </a:br>
            <a:r>
              <a:rPr lang="en-US" sz="1400" i="1" dirty="0">
                <a:latin typeface="+mj-lt"/>
              </a:rPr>
              <a:t>there we can run and debug groovy scripts and find easier all the needed “imports”.</a:t>
            </a:r>
          </a:p>
        </p:txBody>
      </p:sp>
      <p:pic>
        <p:nvPicPr>
          <p:cNvPr id="2" name="Picture 1">
            <a:extLst>
              <a:ext uri="{FF2B5EF4-FFF2-40B4-BE49-F238E27FC236}">
                <a16:creationId xmlns:a16="http://schemas.microsoft.com/office/drawing/2014/main" id="{78EEBF0D-44C0-4D97-84A2-599ECAABE19D}"/>
              </a:ext>
            </a:extLst>
          </p:cNvPr>
          <p:cNvPicPr>
            <a:picLocks noChangeAspect="1"/>
          </p:cNvPicPr>
          <p:nvPr/>
        </p:nvPicPr>
        <p:blipFill>
          <a:blip r:embed="rId3"/>
          <a:stretch>
            <a:fillRect/>
          </a:stretch>
        </p:blipFill>
        <p:spPr>
          <a:xfrm>
            <a:off x="2354345" y="2793297"/>
            <a:ext cx="7483310" cy="2737257"/>
          </a:xfrm>
          <a:prstGeom prst="rect">
            <a:avLst/>
          </a:prstGeom>
        </p:spPr>
      </p:pic>
    </p:spTree>
    <p:extLst>
      <p:ext uri="{BB962C8B-B14F-4D97-AF65-F5344CB8AC3E}">
        <p14:creationId xmlns:p14="http://schemas.microsoft.com/office/powerpoint/2010/main" val="2400076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99C10A-B973-49B3-A5F1-5F917CBB814A}"/>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19C08137-52B8-44D5-81CF-983BACCEFC53}"/>
              </a:ext>
            </a:extLst>
          </p:cNvPr>
          <p:cNvSpPr/>
          <p:nvPr/>
        </p:nvSpPr>
        <p:spPr>
          <a:xfrm>
            <a:off x="3113870" y="391020"/>
            <a:ext cx="5964259"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in conclusion</a:t>
            </a:r>
            <a:r>
              <a:rPr lang="el-GR"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l-GR"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r>
              <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2</a:t>
            </a:r>
            <a:r>
              <a:rPr lang="el-GR"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of 3)</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49E895AD-AF3B-4E22-ACA3-DE79B30C736E}"/>
              </a:ext>
            </a:extLst>
          </p:cNvPr>
          <p:cNvSpPr txBox="1">
            <a:spLocks/>
          </p:cNvSpPr>
          <p:nvPr/>
        </p:nvSpPr>
        <p:spPr>
          <a:xfrm>
            <a:off x="675629" y="1404852"/>
            <a:ext cx="10840734" cy="964275"/>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400" dirty="0">
                <a:latin typeface="+mj-lt"/>
              </a:rPr>
              <a:t>the </a:t>
            </a:r>
            <a:r>
              <a:rPr lang="en-US" sz="2400" b="1" dirty="0">
                <a:latin typeface="+mj-lt"/>
              </a:rPr>
              <a:t>advantage</a:t>
            </a:r>
            <a:r>
              <a:rPr lang="en-US" sz="2400" dirty="0">
                <a:latin typeface="+mj-lt"/>
              </a:rPr>
              <a:t> of the </a:t>
            </a:r>
            <a:r>
              <a:rPr lang="en-US" sz="2400" b="1" dirty="0">
                <a:latin typeface="+mj-lt"/>
              </a:rPr>
              <a:t>easier maintenance </a:t>
            </a:r>
            <a:r>
              <a:rPr lang="en-US" sz="2400" dirty="0">
                <a:latin typeface="+mj-lt"/>
              </a:rPr>
              <a:t>and the </a:t>
            </a:r>
            <a:r>
              <a:rPr lang="en-US" sz="2400" b="1" dirty="0">
                <a:latin typeface="+mj-lt"/>
              </a:rPr>
              <a:t>external handling </a:t>
            </a:r>
            <a:r>
              <a:rPr lang="en-US" sz="2400" dirty="0">
                <a:latin typeface="+mj-lt"/>
              </a:rPr>
              <a:t>is such significant that makes the selection of this methodology a real need. </a:t>
            </a:r>
          </a:p>
        </p:txBody>
      </p:sp>
      <p:sp>
        <p:nvSpPr>
          <p:cNvPr id="13" name="Rectangle 12">
            <a:extLst>
              <a:ext uri="{FF2B5EF4-FFF2-40B4-BE49-F238E27FC236}">
                <a16:creationId xmlns:a16="http://schemas.microsoft.com/office/drawing/2014/main" id="{961C344B-DF0B-4D9A-9051-803327BB5067}"/>
              </a:ext>
            </a:extLst>
          </p:cNvPr>
          <p:cNvSpPr/>
          <p:nvPr/>
        </p:nvSpPr>
        <p:spPr>
          <a:xfrm>
            <a:off x="1044973" y="2300355"/>
            <a:ext cx="10102046" cy="721736"/>
          </a:xfrm>
          <a:prstGeom prst="rect">
            <a:avLst/>
          </a:prstGeom>
        </p:spPr>
        <p:txBody>
          <a:bodyPr wrap="square">
            <a:spAutoFit/>
          </a:bodyPr>
          <a:lstStyle/>
          <a:p>
            <a:pPr algn="ctr">
              <a:lnSpc>
                <a:spcPct val="107000"/>
              </a:lnSpc>
              <a:spcAft>
                <a:spcPts val="800"/>
              </a:spcAft>
            </a:pPr>
            <a:r>
              <a:rPr lang="en-US" sz="4000"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and after this easier maintenance, we feel like…</a:t>
            </a:r>
            <a:endParaRPr lang="en-US" sz="4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2" descr="Î£ÏÎµÏÎ¹ÎºÎ® ÎµÎ¹ÎºÏÎ½Î±">
            <a:extLst>
              <a:ext uri="{FF2B5EF4-FFF2-40B4-BE49-F238E27FC236}">
                <a16:creationId xmlns:a16="http://schemas.microsoft.com/office/drawing/2014/main" id="{B3FDE47E-E0A2-432C-8244-F005B4E51E3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14449" y="3114588"/>
            <a:ext cx="4151290" cy="23385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AB85096-7309-4A27-88D5-BB51DF8FDD7E}"/>
              </a:ext>
            </a:extLst>
          </p:cNvPr>
          <p:cNvSpPr/>
          <p:nvPr/>
        </p:nvSpPr>
        <p:spPr>
          <a:xfrm>
            <a:off x="704070" y="5576450"/>
            <a:ext cx="9772049" cy="595932"/>
          </a:xfrm>
          <a:prstGeom prst="rect">
            <a:avLst/>
          </a:prstGeom>
        </p:spPr>
        <p:txBody>
          <a:bodyPr wrap="square">
            <a:spAutoFit/>
          </a:bodyPr>
          <a:lstStyle/>
          <a:p>
            <a:pPr algn="ctr">
              <a:lnSpc>
                <a:spcPct val="107000"/>
              </a:lnSpc>
              <a:spcAft>
                <a:spcPts val="800"/>
              </a:spcAft>
            </a:pPr>
            <a:r>
              <a:rPr lang="en-US" sz="32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MVPs</a:t>
            </a:r>
            <a:endParaRPr lang="en-US" sz="32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58840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3043DA-BF99-46E6-B4A8-092FDCCF1B4F}"/>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19C08137-52B8-44D5-81CF-983BACCEFC53}"/>
              </a:ext>
            </a:extLst>
          </p:cNvPr>
          <p:cNvSpPr/>
          <p:nvPr/>
        </p:nvSpPr>
        <p:spPr>
          <a:xfrm>
            <a:off x="3113870" y="391020"/>
            <a:ext cx="5964259"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in conclusion</a:t>
            </a:r>
            <a:r>
              <a:rPr lang="el-GR"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l-GR"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a:t>
            </a:r>
            <a:r>
              <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3</a:t>
            </a:r>
            <a:r>
              <a:rPr lang="el-GR"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 </a:t>
            </a:r>
            <a:r>
              <a:rPr lang="en-US" sz="2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of 3)</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49E895AD-AF3B-4E22-ACA3-DE79B30C736E}"/>
              </a:ext>
            </a:extLst>
          </p:cNvPr>
          <p:cNvSpPr txBox="1">
            <a:spLocks/>
          </p:cNvSpPr>
          <p:nvPr/>
        </p:nvSpPr>
        <p:spPr>
          <a:xfrm>
            <a:off x="675632" y="1201189"/>
            <a:ext cx="10840734" cy="445562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400" dirty="0">
                <a:latin typeface="+mj-lt"/>
              </a:rPr>
              <a:t>of course, there are applications, where the </a:t>
            </a:r>
            <a:r>
              <a:rPr lang="en-US" sz="2400" b="1" dirty="0">
                <a:latin typeface="+mj-lt"/>
              </a:rPr>
              <a:t>number</a:t>
            </a:r>
            <a:r>
              <a:rPr lang="en-US" sz="2400" dirty="0">
                <a:latin typeface="+mj-lt"/>
              </a:rPr>
              <a:t> of </a:t>
            </a:r>
            <a:r>
              <a:rPr lang="en-US" sz="2400" b="1" dirty="0">
                <a:latin typeface="+mj-lt"/>
              </a:rPr>
              <a:t>test</a:t>
            </a:r>
            <a:r>
              <a:rPr lang="en-US" sz="2400" dirty="0">
                <a:latin typeface="+mj-lt"/>
              </a:rPr>
              <a:t> cases is </a:t>
            </a:r>
            <a:r>
              <a:rPr lang="en-US" sz="2400" b="1" dirty="0">
                <a:latin typeface="+mj-lt"/>
              </a:rPr>
              <a:t>not large</a:t>
            </a:r>
            <a:r>
              <a:rPr lang="en-US" sz="2400" dirty="0">
                <a:latin typeface="+mj-lt"/>
              </a:rPr>
              <a:t>, or the </a:t>
            </a:r>
            <a:r>
              <a:rPr lang="en-US" sz="2400" b="1" dirty="0">
                <a:latin typeface="+mj-lt"/>
              </a:rPr>
              <a:t>resources</a:t>
            </a:r>
            <a:r>
              <a:rPr lang="en-US" sz="2400" dirty="0">
                <a:latin typeface="+mj-lt"/>
              </a:rPr>
              <a:t> (test engineers) have </a:t>
            </a:r>
            <a:r>
              <a:rPr lang="en-US" sz="2400" b="1" dirty="0">
                <a:latin typeface="+mj-lt"/>
              </a:rPr>
              <a:t>not</a:t>
            </a:r>
            <a:r>
              <a:rPr lang="en-US" sz="2400" dirty="0">
                <a:latin typeface="+mj-lt"/>
              </a:rPr>
              <a:t> the </a:t>
            </a:r>
            <a:r>
              <a:rPr lang="en-US" sz="2400" b="1" dirty="0">
                <a:latin typeface="+mj-lt"/>
              </a:rPr>
              <a:t>necessary skills</a:t>
            </a:r>
            <a:r>
              <a:rPr lang="en-US" sz="2400" dirty="0">
                <a:latin typeface="+mj-lt"/>
              </a:rPr>
              <a:t>. </a:t>
            </a:r>
          </a:p>
          <a:p>
            <a:pPr marL="0" indent="0" algn="ctr">
              <a:buNone/>
            </a:pPr>
            <a:r>
              <a:rPr lang="en-US" sz="3200" dirty="0">
                <a:solidFill>
                  <a:schemeClr val="accent2"/>
                </a:solidFill>
                <a:latin typeface="+mj-lt"/>
              </a:rPr>
              <a:t>there is no right or wrong</a:t>
            </a:r>
          </a:p>
          <a:p>
            <a:pPr marL="0" indent="0">
              <a:buNone/>
            </a:pPr>
            <a:r>
              <a:rPr lang="en-US" sz="2400" dirty="0">
                <a:latin typeface="+mj-lt"/>
              </a:rPr>
              <a:t>based on the project’s needs…</a:t>
            </a:r>
          </a:p>
          <a:p>
            <a:pPr marL="0" indent="0" algn="ctr">
              <a:buNone/>
            </a:pPr>
            <a:r>
              <a:rPr lang="en-US" sz="3600" b="1" dirty="0">
                <a:latin typeface="+mj-lt"/>
              </a:rPr>
              <a:t>the decision is yours to make</a:t>
            </a:r>
          </a:p>
        </p:txBody>
      </p:sp>
    </p:spTree>
    <p:extLst>
      <p:ext uri="{BB962C8B-B14F-4D97-AF65-F5344CB8AC3E}">
        <p14:creationId xmlns:p14="http://schemas.microsoft.com/office/powerpoint/2010/main" val="2568321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D5C1C3-EE9A-4A46-98E6-5F8D62E124F0}"/>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AD19649-C9FD-4795-92A4-F7E6D96B9098}"/>
              </a:ext>
            </a:extLst>
          </p:cNvPr>
          <p:cNvSpPr/>
          <p:nvPr/>
        </p:nvSpPr>
        <p:spPr>
          <a:xfrm>
            <a:off x="2019993" y="391020"/>
            <a:ext cx="7431577"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where to find the SoapUI Projects?</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E497A845-EFA7-482A-8572-0B27EE9B31AE}"/>
              </a:ext>
            </a:extLst>
          </p:cNvPr>
          <p:cNvSpPr txBox="1">
            <a:spLocks/>
          </p:cNvSpPr>
          <p:nvPr/>
        </p:nvSpPr>
        <p:spPr>
          <a:xfrm>
            <a:off x="453080" y="1552151"/>
            <a:ext cx="11285838" cy="966606"/>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GitHub:</a:t>
            </a:r>
          </a:p>
          <a:p>
            <a:pPr marL="324000" lvl="1" indent="0">
              <a:buNone/>
            </a:pPr>
            <a:r>
              <a:rPr lang="en-US" sz="1800" dirty="0">
                <a:hlinkClick r:id="rId2"/>
              </a:rPr>
              <a:t>https://github.com/vpetrou/srv-tests-soapui</a:t>
            </a:r>
            <a:endParaRPr lang="en-US" dirty="0"/>
          </a:p>
        </p:txBody>
      </p:sp>
      <p:sp>
        <p:nvSpPr>
          <p:cNvPr id="44" name="Footer Placeholder 1">
            <a:extLst>
              <a:ext uri="{FF2B5EF4-FFF2-40B4-BE49-F238E27FC236}">
                <a16:creationId xmlns:a16="http://schemas.microsoft.com/office/drawing/2014/main" id="{664FE1EA-7640-451E-B75C-044BEAB11ABC}"/>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45" name="Footer Placeholder 1">
            <a:extLst>
              <a:ext uri="{FF2B5EF4-FFF2-40B4-BE49-F238E27FC236}">
                <a16:creationId xmlns:a16="http://schemas.microsoft.com/office/drawing/2014/main" id="{6631ED83-A80C-4584-9DF3-E1F3BF949904}"/>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pic>
        <p:nvPicPr>
          <p:cNvPr id="2" name="Picture 1">
            <a:extLst>
              <a:ext uri="{FF2B5EF4-FFF2-40B4-BE49-F238E27FC236}">
                <a16:creationId xmlns:a16="http://schemas.microsoft.com/office/drawing/2014/main" id="{D2BC131B-C0D4-4797-BFA4-4BFA7514A243}"/>
              </a:ext>
            </a:extLst>
          </p:cNvPr>
          <p:cNvPicPr>
            <a:picLocks noChangeAspect="1"/>
          </p:cNvPicPr>
          <p:nvPr/>
        </p:nvPicPr>
        <p:blipFill>
          <a:blip r:embed="rId3"/>
          <a:stretch>
            <a:fillRect/>
          </a:stretch>
        </p:blipFill>
        <p:spPr>
          <a:xfrm>
            <a:off x="2563620" y="2709280"/>
            <a:ext cx="6344322" cy="3259928"/>
          </a:xfrm>
          <a:prstGeom prst="rect">
            <a:avLst/>
          </a:prstGeom>
        </p:spPr>
      </p:pic>
    </p:spTree>
    <p:extLst>
      <p:ext uri="{BB962C8B-B14F-4D97-AF65-F5344CB8AC3E}">
        <p14:creationId xmlns:p14="http://schemas.microsoft.com/office/powerpoint/2010/main" val="457365607"/>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0D3A29-A7F1-4C5C-A075-8E52516AA159}"/>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AD19649-C9FD-4795-92A4-F7E6D96B9098}"/>
              </a:ext>
            </a:extLst>
          </p:cNvPr>
          <p:cNvSpPr/>
          <p:nvPr/>
        </p:nvSpPr>
        <p:spPr>
          <a:xfrm>
            <a:off x="3113870" y="391020"/>
            <a:ext cx="5964259"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where to find me?</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E497A845-EFA7-482A-8572-0B27EE9B31AE}"/>
              </a:ext>
            </a:extLst>
          </p:cNvPr>
          <p:cNvSpPr txBox="1">
            <a:spLocks/>
          </p:cNvSpPr>
          <p:nvPr/>
        </p:nvSpPr>
        <p:spPr>
          <a:xfrm>
            <a:off x="453080" y="1552150"/>
            <a:ext cx="11285838" cy="3958899"/>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my GitHub:</a:t>
            </a:r>
          </a:p>
          <a:p>
            <a:pPr marL="324000" lvl="1" indent="0">
              <a:buNone/>
            </a:pPr>
            <a:r>
              <a:rPr lang="en-US" sz="1800" dirty="0">
                <a:hlinkClick r:id="rId2"/>
              </a:rPr>
              <a:t>https://github.com/vpetrou</a:t>
            </a:r>
            <a:endParaRPr lang="en-US" sz="1800" dirty="0"/>
          </a:p>
          <a:p>
            <a:pPr marL="324000" lvl="1" indent="0">
              <a:buNone/>
            </a:pPr>
            <a:endParaRPr lang="en-US" dirty="0"/>
          </a:p>
          <a:p>
            <a:r>
              <a:rPr lang="en-US" b="1" dirty="0"/>
              <a:t>my LinkedIn Profile:</a:t>
            </a:r>
          </a:p>
          <a:p>
            <a:pPr marL="324000" lvl="1" indent="0">
              <a:buNone/>
            </a:pPr>
            <a:r>
              <a:rPr lang="en-US" sz="1800" dirty="0">
                <a:solidFill>
                  <a:schemeClr val="accent1"/>
                </a:solidFill>
                <a:hlinkClick r:id="rId3">
                  <a:extLst>
                    <a:ext uri="{A12FA001-AC4F-418D-AE19-62706E023703}">
                      <ahyp:hlinkClr xmlns:ahyp="http://schemas.microsoft.com/office/drawing/2018/hyperlinkcolor" val="tx"/>
                    </a:ext>
                  </a:extLst>
                </a:hlinkClick>
              </a:rPr>
              <a:t>https://www.linkedin.com/in/vasilis-petrou-09a785a3/</a:t>
            </a:r>
            <a:endParaRPr lang="en-US" sz="1800" dirty="0">
              <a:solidFill>
                <a:schemeClr val="accent1"/>
              </a:solidFill>
            </a:endParaRPr>
          </a:p>
          <a:p>
            <a:endParaRPr lang="en-US" dirty="0"/>
          </a:p>
          <a:p>
            <a:r>
              <a:rPr lang="en-US" b="1" dirty="0"/>
              <a:t>my Emails:</a:t>
            </a:r>
          </a:p>
          <a:p>
            <a:pPr marL="324000" lvl="1" indent="0">
              <a:buNone/>
            </a:pPr>
            <a:r>
              <a:rPr lang="en-US" sz="1800" dirty="0">
                <a:solidFill>
                  <a:schemeClr val="accent1"/>
                </a:solidFill>
                <a:hlinkClick r:id="rId4">
                  <a:extLst>
                    <a:ext uri="{A12FA001-AC4F-418D-AE19-62706E023703}">
                      <ahyp:hlinkClr xmlns:ahyp="http://schemas.microsoft.com/office/drawing/2018/hyperlinkcolor" val="tx"/>
                    </a:ext>
                  </a:extLst>
                </a:hlinkClick>
              </a:rPr>
              <a:t>vasilios.petrou@intrasoft-intl.com</a:t>
            </a:r>
            <a:endParaRPr lang="en-US" sz="1800" dirty="0">
              <a:solidFill>
                <a:schemeClr val="accent1"/>
              </a:solidFill>
            </a:endParaRPr>
          </a:p>
          <a:p>
            <a:pPr marL="324000" lvl="1" indent="0">
              <a:buNone/>
            </a:pPr>
            <a:r>
              <a:rPr lang="en-US" sz="1800" dirty="0">
                <a:solidFill>
                  <a:schemeClr val="accent1"/>
                </a:solidFill>
                <a:hlinkClick r:id="rId5">
                  <a:extLst>
                    <a:ext uri="{A12FA001-AC4F-418D-AE19-62706E023703}">
                      <ahyp:hlinkClr xmlns:ahyp="http://schemas.microsoft.com/office/drawing/2018/hyperlinkcolor" val="tx"/>
                    </a:ext>
                  </a:extLst>
                </a:hlinkClick>
              </a:rPr>
              <a:t>petrou82@gmail.com</a:t>
            </a:r>
            <a:r>
              <a:rPr lang="en-US" sz="1800" dirty="0">
                <a:solidFill>
                  <a:schemeClr val="accent1"/>
                </a:solidFill>
              </a:rPr>
              <a:t> </a:t>
            </a:r>
          </a:p>
          <a:p>
            <a:pPr marL="324000" lvl="1" indent="0">
              <a:buNone/>
            </a:pPr>
            <a:endParaRPr lang="en-US" sz="1800" dirty="0"/>
          </a:p>
        </p:txBody>
      </p:sp>
      <p:sp>
        <p:nvSpPr>
          <p:cNvPr id="44" name="Footer Placeholder 1">
            <a:extLst>
              <a:ext uri="{FF2B5EF4-FFF2-40B4-BE49-F238E27FC236}">
                <a16:creationId xmlns:a16="http://schemas.microsoft.com/office/drawing/2014/main" id="{664FE1EA-7640-451E-B75C-044BEAB11ABC}"/>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45" name="Footer Placeholder 1">
            <a:extLst>
              <a:ext uri="{FF2B5EF4-FFF2-40B4-BE49-F238E27FC236}">
                <a16:creationId xmlns:a16="http://schemas.microsoft.com/office/drawing/2014/main" id="{6631ED83-A80C-4584-9DF3-E1F3BF949904}"/>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Tree>
    <p:extLst>
      <p:ext uri="{BB962C8B-B14F-4D97-AF65-F5344CB8AC3E}">
        <p14:creationId xmlns:p14="http://schemas.microsoft.com/office/powerpoint/2010/main" val="10832622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2D6BEE-9D3E-4FBF-B1D9-86321E325FDE}"/>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91C17A-E5C4-4691-A510-17A90EB713B4}"/>
              </a:ext>
            </a:extLst>
          </p:cNvPr>
          <p:cNvSpPr/>
          <p:nvPr/>
        </p:nvSpPr>
        <p:spPr>
          <a:xfrm>
            <a:off x="3113868" y="1879352"/>
            <a:ext cx="5964259" cy="1225272"/>
          </a:xfrm>
          <a:prstGeom prst="rect">
            <a:avLst/>
          </a:prstGeom>
        </p:spPr>
        <p:txBody>
          <a:bodyPr wrap="square">
            <a:spAutoFit/>
          </a:bodyPr>
          <a:lstStyle/>
          <a:p>
            <a:pPr algn="ctr">
              <a:lnSpc>
                <a:spcPct val="107000"/>
              </a:lnSpc>
              <a:spcAft>
                <a:spcPts val="800"/>
              </a:spcAft>
            </a:pPr>
            <a:r>
              <a:rPr lang="en-US" sz="72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thank you</a:t>
            </a:r>
            <a:endParaRPr lang="en-US" sz="4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0394CD3-751B-4455-8263-F6E72033E5F5}"/>
              </a:ext>
            </a:extLst>
          </p:cNvPr>
          <p:cNvSpPr/>
          <p:nvPr/>
        </p:nvSpPr>
        <p:spPr>
          <a:xfrm>
            <a:off x="3113867" y="3104624"/>
            <a:ext cx="5964259" cy="1130887"/>
          </a:xfrm>
          <a:prstGeom prst="rect">
            <a:avLst/>
          </a:prstGeom>
        </p:spPr>
        <p:txBody>
          <a:bodyPr wrap="square">
            <a:spAutoFit/>
          </a:bodyPr>
          <a:lstStyle/>
          <a:p>
            <a:pPr algn="ctr">
              <a:lnSpc>
                <a:spcPct val="107000"/>
              </a:lnSpc>
              <a:spcAft>
                <a:spcPts val="800"/>
              </a:spcAft>
            </a:pPr>
            <a:r>
              <a:rPr lang="en-US" sz="6600" b="1" dirty="0">
                <a:solidFill>
                  <a:schemeClr val="accent2"/>
                </a:solidFill>
                <a:latin typeface="Calibri Light" panose="020F0302020204030204" pitchFamily="34" charset="0"/>
                <a:ea typeface="Calibri" panose="020F0502020204030204" pitchFamily="34" charset="0"/>
                <a:cs typeface="Times New Roman" panose="02020603050405020304" pitchFamily="18" charset="0"/>
              </a:rPr>
              <a:t>questions?</a:t>
            </a:r>
            <a:endParaRPr lang="en-US" sz="3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Footer Placeholder 1">
            <a:extLst>
              <a:ext uri="{FF2B5EF4-FFF2-40B4-BE49-F238E27FC236}">
                <a16:creationId xmlns:a16="http://schemas.microsoft.com/office/drawing/2014/main" id="{B1613626-A113-4836-AD4F-9D8D8A586F86}"/>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8" name="Footer Placeholder 1">
            <a:extLst>
              <a:ext uri="{FF2B5EF4-FFF2-40B4-BE49-F238E27FC236}">
                <a16:creationId xmlns:a16="http://schemas.microsoft.com/office/drawing/2014/main" id="{1F84A3AF-D219-40F6-A2E1-2ABFB91CA263}"/>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Tree>
    <p:extLst>
      <p:ext uri="{BB962C8B-B14F-4D97-AF65-F5344CB8AC3E}">
        <p14:creationId xmlns:p14="http://schemas.microsoft.com/office/powerpoint/2010/main" val="154791630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F5354F-AB97-4CCF-94BC-7C7B7257CF2A}"/>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1">
            <a:extLst>
              <a:ext uri="{FF2B5EF4-FFF2-40B4-BE49-F238E27FC236}">
                <a16:creationId xmlns:a16="http://schemas.microsoft.com/office/drawing/2014/main" id="{1CDF113C-1FBD-4E08-9D30-8905E91CF6AB}"/>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9" name="Footer Placeholder 1">
            <a:extLst>
              <a:ext uri="{FF2B5EF4-FFF2-40B4-BE49-F238E27FC236}">
                <a16:creationId xmlns:a16="http://schemas.microsoft.com/office/drawing/2014/main" id="{CCB15741-4AFD-4E34-AB4F-AC287289AC9F}"/>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11" name="Rectangle 10">
            <a:extLst>
              <a:ext uri="{FF2B5EF4-FFF2-40B4-BE49-F238E27FC236}">
                <a16:creationId xmlns:a16="http://schemas.microsoft.com/office/drawing/2014/main" id="{5ECC727C-FD52-42A8-9F68-CF9B59F6F064}"/>
              </a:ext>
            </a:extLst>
          </p:cNvPr>
          <p:cNvSpPr/>
          <p:nvPr/>
        </p:nvSpPr>
        <p:spPr>
          <a:xfrm>
            <a:off x="3113870" y="391020"/>
            <a:ext cx="5964259"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why SoapUI?</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59679D18-3178-4915-A1E3-E6EDF2E44544}"/>
              </a:ext>
            </a:extLst>
          </p:cNvPr>
          <p:cNvSpPr txBox="1">
            <a:spLocks/>
          </p:cNvSpPr>
          <p:nvPr/>
        </p:nvSpPr>
        <p:spPr>
          <a:xfrm>
            <a:off x="947271" y="1802625"/>
            <a:ext cx="6114275" cy="3958899"/>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b="1" dirty="0">
                <a:latin typeface="+mj-lt"/>
              </a:rPr>
              <a:t>user-friendly GUI</a:t>
            </a:r>
            <a:endParaRPr lang="en-US" sz="2400" dirty="0">
              <a:latin typeface="+mj-lt"/>
            </a:endParaRPr>
          </a:p>
          <a:p>
            <a:r>
              <a:rPr lang="en-US" sz="2400" b="1" dirty="0">
                <a:latin typeface="+mj-lt"/>
              </a:rPr>
              <a:t>easy for functional testing</a:t>
            </a:r>
          </a:p>
          <a:p>
            <a:r>
              <a:rPr lang="en-US" sz="2400" b="1" dirty="0">
                <a:latin typeface="+mj-lt"/>
              </a:rPr>
              <a:t>automation with Apache Groovy</a:t>
            </a:r>
          </a:p>
          <a:p>
            <a:r>
              <a:rPr lang="en-US" sz="2400" b="1" dirty="0">
                <a:latin typeface="+mj-lt"/>
              </a:rPr>
              <a:t>data-driven testing</a:t>
            </a:r>
          </a:p>
          <a:p>
            <a:r>
              <a:rPr lang="en-US" sz="2400" b="1" dirty="0">
                <a:latin typeface="+mj-lt"/>
              </a:rPr>
              <a:t>assertions</a:t>
            </a:r>
          </a:p>
          <a:p>
            <a:r>
              <a:rPr lang="en-US" sz="2400" b="1" dirty="0">
                <a:latin typeface="+mj-lt"/>
              </a:rPr>
              <a:t>it’s free!!!</a:t>
            </a:r>
          </a:p>
          <a:p>
            <a:pPr marL="324000" lvl="1" indent="0">
              <a:buNone/>
            </a:pPr>
            <a:r>
              <a:rPr lang="en-US" sz="2200" i="1" dirty="0">
                <a:latin typeface="+mj-lt"/>
              </a:rPr>
              <a:t>SoapUI Open Source is a free for Commercial Use Software under the terms of European Union Public License (EUPL V.1.1). </a:t>
            </a:r>
          </a:p>
          <a:p>
            <a:endParaRPr lang="en-US" sz="2400" b="1" dirty="0"/>
          </a:p>
        </p:txBody>
      </p:sp>
      <p:pic>
        <p:nvPicPr>
          <p:cNvPr id="2" name="Picture 1">
            <a:extLst>
              <a:ext uri="{FF2B5EF4-FFF2-40B4-BE49-F238E27FC236}">
                <a16:creationId xmlns:a16="http://schemas.microsoft.com/office/drawing/2014/main" id="{131A3860-01E2-4CBF-99AA-319D0F18CD33}"/>
              </a:ext>
            </a:extLst>
          </p:cNvPr>
          <p:cNvPicPr>
            <a:picLocks noChangeAspect="1"/>
          </p:cNvPicPr>
          <p:nvPr/>
        </p:nvPicPr>
        <p:blipFill>
          <a:blip r:embed="rId2"/>
          <a:stretch>
            <a:fillRect/>
          </a:stretch>
        </p:blipFill>
        <p:spPr>
          <a:xfrm>
            <a:off x="7141208" y="1532021"/>
            <a:ext cx="4103521" cy="3793957"/>
          </a:xfrm>
          <a:prstGeom prst="rect">
            <a:avLst/>
          </a:prstGeom>
        </p:spPr>
      </p:pic>
    </p:spTree>
    <p:extLst>
      <p:ext uri="{BB962C8B-B14F-4D97-AF65-F5344CB8AC3E}">
        <p14:creationId xmlns:p14="http://schemas.microsoft.com/office/powerpoint/2010/main" val="3451059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7121EF-E2B2-4816-94AA-B361CE1B71AA}"/>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19C08137-52B8-44D5-81CF-983BACCEFC53}"/>
              </a:ext>
            </a:extLst>
          </p:cNvPr>
          <p:cNvSpPr/>
          <p:nvPr/>
        </p:nvSpPr>
        <p:spPr>
          <a:xfrm>
            <a:off x="3113870" y="391020"/>
            <a:ext cx="5964259"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what are web services?</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559DA32-5A7F-4F2F-9E96-FED746A80241}"/>
              </a:ext>
            </a:extLst>
          </p:cNvPr>
          <p:cNvSpPr txBox="1">
            <a:spLocks/>
          </p:cNvSpPr>
          <p:nvPr/>
        </p:nvSpPr>
        <p:spPr>
          <a:xfrm>
            <a:off x="675629" y="1553138"/>
            <a:ext cx="10840734" cy="108936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2400" b="1" i="1" dirty="0">
                <a:latin typeface="+mj-lt"/>
              </a:rPr>
              <a:t>web service </a:t>
            </a:r>
            <a:r>
              <a:rPr lang="en-US" sz="2400" i="1" dirty="0">
                <a:latin typeface="+mj-lt"/>
              </a:rPr>
              <a:t>is a software system designed to support </a:t>
            </a:r>
          </a:p>
          <a:p>
            <a:pPr marL="0" indent="0" algn="ctr">
              <a:buNone/>
            </a:pPr>
            <a:r>
              <a:rPr lang="en-US" sz="2400" i="1" dirty="0">
                <a:latin typeface="+mj-lt"/>
              </a:rPr>
              <a:t>machine-to-machine interaction over a network.</a:t>
            </a:r>
          </a:p>
          <a:p>
            <a:pPr marL="0" indent="0" algn="ctr">
              <a:buNone/>
            </a:pPr>
            <a:endParaRPr lang="en-US" sz="2400" b="1" dirty="0">
              <a:latin typeface="+mj-lt"/>
            </a:endParaRPr>
          </a:p>
        </p:txBody>
      </p:sp>
      <p:sp>
        <p:nvSpPr>
          <p:cNvPr id="9" name="TextBox 8">
            <a:extLst>
              <a:ext uri="{FF2B5EF4-FFF2-40B4-BE49-F238E27FC236}">
                <a16:creationId xmlns:a16="http://schemas.microsoft.com/office/drawing/2014/main" id="{3295129B-C8AB-4E54-BEA7-B00472526381}"/>
              </a:ext>
            </a:extLst>
          </p:cNvPr>
          <p:cNvSpPr txBox="1"/>
          <p:nvPr/>
        </p:nvSpPr>
        <p:spPr>
          <a:xfrm>
            <a:off x="5609926" y="2400935"/>
            <a:ext cx="972141" cy="338554"/>
          </a:xfrm>
          <a:prstGeom prst="rect">
            <a:avLst/>
          </a:prstGeom>
          <a:noFill/>
        </p:spPr>
        <p:txBody>
          <a:bodyPr wrap="square" rtlCol="0">
            <a:spAutoFit/>
          </a:bodyPr>
          <a:lstStyle/>
          <a:p>
            <a:pPr algn="ctr"/>
            <a:r>
              <a:rPr lang="en-US" sz="1600" dirty="0">
                <a:solidFill>
                  <a:schemeClr val="accent2"/>
                </a:solidFill>
                <a:latin typeface="+mj-lt"/>
              </a:rPr>
              <a:t>- W3C -</a:t>
            </a:r>
          </a:p>
        </p:txBody>
      </p:sp>
      <p:pic>
        <p:nvPicPr>
          <p:cNvPr id="3074" name="Picture 2" descr="https://www.studytonight.com/rest-web-service/images/what-is-web-services.png">
            <a:extLst>
              <a:ext uri="{FF2B5EF4-FFF2-40B4-BE49-F238E27FC236}">
                <a16:creationId xmlns:a16="http://schemas.microsoft.com/office/drawing/2014/main" id="{CF0E7069-7B75-4AC5-B564-52FBC0AB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348" y="2960603"/>
            <a:ext cx="4717303" cy="300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7293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E211B2-2389-446B-AEB6-B2AE013BA722}"/>
              </a:ext>
            </a:extLst>
          </p:cNvPr>
          <p:cNvSpPr/>
          <p:nvPr/>
        </p:nvSpPr>
        <p:spPr>
          <a:xfrm>
            <a:off x="0" y="6391275"/>
            <a:ext cx="12192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3B1B1E7D-A6D3-4193-8552-2913433F9D19}"/>
              </a:ext>
            </a:extLst>
          </p:cNvPr>
          <p:cNvSpPr>
            <a:spLocks noGrp="1"/>
          </p:cNvSpPr>
          <p:nvPr>
            <p:ph type="ftr" sz="quarter" idx="11"/>
          </p:nvPr>
        </p:nvSpPr>
        <p:spPr>
          <a:xfrm>
            <a:off x="8803536" y="6432582"/>
            <a:ext cx="3345166" cy="365125"/>
          </a:xfrm>
        </p:spPr>
        <p:txBody>
          <a:bodyPr/>
          <a:lstStyle/>
          <a:p>
            <a:pPr algn="r"/>
            <a:r>
              <a:rPr lang="en-US" dirty="0">
                <a:solidFill>
                  <a:schemeClr val="accent6"/>
                </a:solidFill>
              </a:rPr>
              <a:t>2019 SEETEST Conference Bucharest</a:t>
            </a:r>
          </a:p>
        </p:txBody>
      </p:sp>
      <p:sp>
        <p:nvSpPr>
          <p:cNvPr id="5" name="Footer Placeholder 1">
            <a:extLst>
              <a:ext uri="{FF2B5EF4-FFF2-40B4-BE49-F238E27FC236}">
                <a16:creationId xmlns:a16="http://schemas.microsoft.com/office/drawing/2014/main" id="{8F3F09A5-C35F-46B2-9BBD-081F55B956D5}"/>
              </a:ext>
            </a:extLst>
          </p:cNvPr>
          <p:cNvSpPr txBox="1">
            <a:spLocks/>
          </p:cNvSpPr>
          <p:nvPr/>
        </p:nvSpPr>
        <p:spPr>
          <a:xfrm>
            <a:off x="43299" y="6451394"/>
            <a:ext cx="43088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Vasilis PETROU | Test Automation Lead | INTRASOFT International </a:t>
            </a:r>
          </a:p>
        </p:txBody>
      </p:sp>
      <p:sp>
        <p:nvSpPr>
          <p:cNvPr id="6" name="Rectangle 5">
            <a:extLst>
              <a:ext uri="{FF2B5EF4-FFF2-40B4-BE49-F238E27FC236}">
                <a16:creationId xmlns:a16="http://schemas.microsoft.com/office/drawing/2014/main" id="{19C08137-52B8-44D5-81CF-983BACCEFC53}"/>
              </a:ext>
            </a:extLst>
          </p:cNvPr>
          <p:cNvSpPr/>
          <p:nvPr/>
        </p:nvSpPr>
        <p:spPr>
          <a:xfrm>
            <a:off x="2044939" y="406605"/>
            <a:ext cx="8102121" cy="721736"/>
          </a:xfrm>
          <a:prstGeom prst="rect">
            <a:avLst/>
          </a:prstGeom>
        </p:spPr>
        <p:txBody>
          <a:bodyPr wrap="square">
            <a:spAutoFit/>
          </a:bodyPr>
          <a:lstStyle/>
          <a:p>
            <a:pPr algn="ctr">
              <a:lnSpc>
                <a:spcPct val="107000"/>
              </a:lnSpc>
              <a:spcAft>
                <a:spcPts val="800"/>
              </a:spcAft>
            </a:pPr>
            <a:r>
              <a:rPr lang="en-US" sz="4000" b="1" dirty="0">
                <a:solidFill>
                  <a:schemeClr val="tx2"/>
                </a:solidFill>
                <a:latin typeface="Calibri Light" panose="020F0302020204030204" pitchFamily="34" charset="0"/>
                <a:ea typeface="Calibri" panose="020F0502020204030204" pitchFamily="34" charset="0"/>
                <a:cs typeface="Times New Roman" panose="02020603050405020304" pitchFamily="18" charset="0"/>
              </a:rPr>
              <a:t>what are the types of web services?</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559DA32-5A7F-4F2F-9E96-FED746A80241}"/>
              </a:ext>
            </a:extLst>
          </p:cNvPr>
          <p:cNvSpPr txBox="1">
            <a:spLocks/>
          </p:cNvSpPr>
          <p:nvPr/>
        </p:nvSpPr>
        <p:spPr>
          <a:xfrm>
            <a:off x="2888438" y="1902427"/>
            <a:ext cx="6415122" cy="107626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4000" b="1" dirty="0">
                <a:solidFill>
                  <a:schemeClr val="accent2"/>
                </a:solidFill>
                <a:latin typeface="+mj-lt"/>
              </a:rPr>
              <a:t>SOAP</a:t>
            </a:r>
            <a:r>
              <a:rPr lang="en-US" sz="4000" dirty="0">
                <a:solidFill>
                  <a:schemeClr val="accent2"/>
                </a:solidFill>
                <a:latin typeface="+mj-lt"/>
              </a:rPr>
              <a:t> &amp; </a:t>
            </a:r>
            <a:r>
              <a:rPr lang="en-US" sz="4000" b="1" dirty="0">
                <a:solidFill>
                  <a:schemeClr val="accent2"/>
                </a:solidFill>
                <a:latin typeface="+mj-lt"/>
              </a:rPr>
              <a:t>REST</a:t>
            </a:r>
            <a:r>
              <a:rPr lang="en-US" sz="4000" dirty="0">
                <a:solidFill>
                  <a:schemeClr val="accent2"/>
                </a:solidFill>
                <a:latin typeface="+mj-lt"/>
              </a:rPr>
              <a:t> Web Services</a:t>
            </a:r>
          </a:p>
        </p:txBody>
      </p:sp>
      <p:pic>
        <p:nvPicPr>
          <p:cNvPr id="1026" name="Picture 2" descr="ÎÏÎ¿ÏÎ­Î»ÎµÏÎ¼Î± ÎµÎ¹ÎºÏÎ½Î±Ï Î³Î¹Î± web services soap rest">
            <a:extLst>
              <a:ext uri="{FF2B5EF4-FFF2-40B4-BE49-F238E27FC236}">
                <a16:creationId xmlns:a16="http://schemas.microsoft.com/office/drawing/2014/main" id="{660434CD-560A-4EFE-98C9-43D5813F5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49" y="3325289"/>
            <a:ext cx="361950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33194"/>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3368</TotalTime>
  <Words>3998</Words>
  <Application>Microsoft Office PowerPoint</Application>
  <PresentationFormat>Widescreen</PresentationFormat>
  <Paragraphs>436</Paragraphs>
  <Slides>68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Calibri</vt:lpstr>
      <vt:lpstr>Calibri Light</vt:lpstr>
      <vt:lpstr>Courier New</vt:lpstr>
      <vt:lpstr>Segoe UI Light</vt:lpstr>
      <vt:lpstr>Trebuchet MS</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PETROU Vasilios</dc:creator>
  <cp:lastModifiedBy>PETROU Vasilios</cp:lastModifiedBy>
  <cp:revision>128</cp:revision>
  <dcterms:created xsi:type="dcterms:W3CDTF">2019-07-24T04:52:34Z</dcterms:created>
  <dcterms:modified xsi:type="dcterms:W3CDTF">2019-09-18T05:41:21Z</dcterms:modified>
</cp:coreProperties>
</file>